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71" r:id="rId4"/>
    <p:sldId id="309" r:id="rId5"/>
    <p:sldId id="307" r:id="rId6"/>
    <p:sldId id="310" r:id="rId7"/>
    <p:sldId id="272" r:id="rId8"/>
    <p:sldId id="304" r:id="rId9"/>
    <p:sldId id="274" r:id="rId10"/>
    <p:sldId id="277" r:id="rId11"/>
    <p:sldId id="278" r:id="rId12"/>
    <p:sldId id="281" r:id="rId13"/>
    <p:sldId id="282" r:id="rId14"/>
    <p:sldId id="287" r:id="rId15"/>
    <p:sldId id="283" r:id="rId16"/>
    <p:sldId id="285" r:id="rId17"/>
    <p:sldId id="284" r:id="rId18"/>
    <p:sldId id="286" r:id="rId19"/>
    <p:sldId id="291" r:id="rId20"/>
    <p:sldId id="289" r:id="rId21"/>
    <p:sldId id="288" r:id="rId22"/>
    <p:sldId id="306" r:id="rId23"/>
    <p:sldId id="305" r:id="rId24"/>
    <p:sldId id="292" r:id="rId25"/>
    <p:sldId id="293" r:id="rId26"/>
    <p:sldId id="296" r:id="rId27"/>
    <p:sldId id="297" r:id="rId28"/>
    <p:sldId id="312" r:id="rId29"/>
    <p:sldId id="313" r:id="rId30"/>
    <p:sldId id="314" r:id="rId31"/>
    <p:sldId id="315" r:id="rId32"/>
    <p:sldId id="316" r:id="rId33"/>
    <p:sldId id="295" r:id="rId34"/>
    <p:sldId id="298" r:id="rId35"/>
    <p:sldId id="317" r:id="rId36"/>
    <p:sldId id="303" r:id="rId37"/>
    <p:sldId id="294" r:id="rId38"/>
    <p:sldId id="300" r:id="rId39"/>
    <p:sldId id="301" r:id="rId40"/>
    <p:sldId id="318" r:id="rId41"/>
    <p:sldId id="308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A00"/>
    <a:srgbClr val="D9D9D9"/>
    <a:srgbClr val="434343"/>
    <a:srgbClr val="067BC2"/>
    <a:srgbClr val="084C61"/>
    <a:srgbClr val="FFD300"/>
    <a:srgbClr val="DB50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4"/>
    <p:restoredTop sz="94574"/>
  </p:normalViewPr>
  <p:slideViewPr>
    <p:cSldViewPr snapToGrid="0" snapToObjects="1">
      <p:cViewPr>
        <p:scale>
          <a:sx n="94" d="100"/>
          <a:sy n="94" d="100"/>
        </p:scale>
        <p:origin x="144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91686F-DFB7-A74F-AFDA-D8727E40DF62}" type="datetimeFigureOut">
              <a:rPr lang="en-US" smtClean="0"/>
              <a:t>9/30/19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D68D2-E551-7542-A837-9D541EFDD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383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D68D2-E551-7542-A837-9D541EFDD1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459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D68D2-E551-7542-A837-9D541EFDD16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596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D68D2-E551-7542-A837-9D541EFDD16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8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D68D2-E551-7542-A837-9D541EFDD16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482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D68D2-E551-7542-A837-9D541EFDD16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411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D68D2-E551-7542-A837-9D541EFDD16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251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DA62-E072-364C-9B9F-A15BFA0861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DC15AB-F9E8-244D-BFA2-7EABE8111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B63DA-8FBD-B547-95E2-315EB1C0A0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760DA8-4A5D-3841-B817-A4D8115B9ABD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5B578-4182-2F40-A841-5901CD2B4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2874A-B07A-724D-BBD6-8DF63D2B8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6B7C92-0AC7-E848-B228-ACD50DFC9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183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E798E88-1AA1-314D-A597-296B52B2A0BD}"/>
              </a:ext>
            </a:extLst>
          </p:cNvPr>
          <p:cNvCxnSpPr>
            <a:cxnSpLocks/>
          </p:cNvCxnSpPr>
          <p:nvPr userDrawn="1"/>
        </p:nvCxnSpPr>
        <p:spPr>
          <a:xfrm>
            <a:off x="255181" y="946298"/>
            <a:ext cx="11610754" cy="0"/>
          </a:xfrm>
          <a:prstGeom prst="line">
            <a:avLst/>
          </a:prstGeom>
          <a:ln>
            <a:solidFill>
              <a:srgbClr val="FFD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775914-9DA5-9542-8507-593BF6FDAF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7488" y="168275"/>
            <a:ext cx="11685354" cy="903288"/>
          </a:xfrm>
        </p:spPr>
        <p:txBody>
          <a:bodyPr anchor="ctr">
            <a:normAutofit/>
          </a:bodyPr>
          <a:lstStyle>
            <a:lvl1pPr marL="0" indent="0">
              <a:buNone/>
              <a:defRPr sz="4000" b="1">
                <a:latin typeface="+mj-lt"/>
              </a:defRPr>
            </a:lvl1pPr>
          </a:lstStyle>
          <a:p>
            <a:pPr lvl="0"/>
            <a:r>
              <a:rPr lang="en-US" dirty="0"/>
              <a:t>New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04E3EB1-8104-B447-AF29-992F790855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7487" y="1323592"/>
            <a:ext cx="11685355" cy="5003636"/>
          </a:xfrm>
        </p:spPr>
        <p:txBody>
          <a:bodyPr/>
          <a:lstStyle>
            <a:lvl1pPr marL="228600" indent="-228600">
              <a:buFont typeface="Wingdings" pitchFamily="2" charset="2"/>
              <a:buChar char="§"/>
              <a:defRPr/>
            </a:lvl1pPr>
            <a:lvl2pPr marL="685800" indent="-228600">
              <a:buFont typeface="Wingdings" pitchFamily="2" charset="2"/>
              <a:buChar char="§"/>
              <a:defRPr/>
            </a:lvl2pPr>
            <a:lvl3pPr marL="1143000" indent="-228600">
              <a:buFont typeface="Wingdings" pitchFamily="2" charset="2"/>
              <a:buChar char="§"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14969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E5BBE6-64A1-044F-ADEC-EE045974D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B9EA5F-5328-3D47-AB98-4EC1AEF8C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17CE8-C597-C442-88F2-311820720B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60DA8-4A5D-3841-B817-A4D8115B9ABD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4F753-45C2-E14F-8386-FE6F69532B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7A693-6871-8243-89BF-3227887BC1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6B7C92-0AC7-E848-B228-ACD50DFC9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193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7080E-C727-A04D-BB1C-CAFD41151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9857" y="135391"/>
            <a:ext cx="112014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Signature-based Model for Early Detection of Sepsis from ICU Data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DFE401-8FCD-8841-804A-6B098ABA0A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9871" y="2828131"/>
            <a:ext cx="6981371" cy="1655762"/>
          </a:xfrm>
        </p:spPr>
        <p:txBody>
          <a:bodyPr>
            <a:normAutofit/>
          </a:bodyPr>
          <a:lstStyle/>
          <a:p>
            <a:r>
              <a:rPr lang="en-US" sz="2800" i="1" dirty="0"/>
              <a:t>James Morrill, Andrey </a:t>
            </a:r>
            <a:r>
              <a:rPr lang="en-US" sz="2800" i="1" dirty="0" err="1"/>
              <a:t>Kormilitzin</a:t>
            </a:r>
            <a:r>
              <a:rPr lang="en-US" sz="2800" i="1" dirty="0"/>
              <a:t>, Sam Howison, Terry Lyons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A935E1-90FF-AE46-B70C-EC8A5AE86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6" y="4198258"/>
            <a:ext cx="3810000" cy="2616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ECB5AE-B3A7-A441-A53D-62A2D8018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599" y="5762172"/>
            <a:ext cx="3357859" cy="105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688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D6D7BC-33F9-954B-B6EC-0242B6F14B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Scoring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1F54B5C-DEBD-3348-AB99-A721C81005A5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dirty="0"/>
                  <a:t>Pre-defined utility function specific to the challenge.</a:t>
                </a:r>
              </a:p>
              <a:p>
                <a:endParaRPr lang="en-US" dirty="0"/>
              </a:p>
              <a:p>
                <a:r>
                  <a:rPr lang="en-US" dirty="0"/>
                  <a:t>A prediction is to be made at each time-point: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True positive: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 1]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False negative: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−2, −0.05</m:t>
                        </m:r>
                      </m:e>
                    </m:d>
                  </m:oMath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False positive: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=−0.05</m:t>
                    </m:r>
                  </m:oMath>
                </a14:m>
                <a:endParaRPr lang="en-GB" dirty="0"/>
              </a:p>
              <a:p>
                <a:pPr lvl="1"/>
                <a:r>
                  <a:rPr lang="en-US" dirty="0"/>
                  <a:t>True negative: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GB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1F54B5C-DEBD-3348-AB99-A721C81005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869" t="-1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050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D6D7BC-33F9-954B-B6EC-0242B6F14B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Scoring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9BE6554-1FED-2540-A2E7-73434D020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057" y="1241426"/>
            <a:ext cx="10389578" cy="527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79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E46C6F-3A4C-0F44-A6AA-F5964B2BB6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Occurrence of Sepsis is a Stationary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2B38E29-88CB-C348-9DA0-F9164898756C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How does the probability of developing sepsis change as length of stay increases?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number of people in the ICU for more than t hours.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number of people who are labelled 1 (have sepsis) at time t.</a:t>
                </a:r>
              </a:p>
              <a:p>
                <a:r>
                  <a:rPr lang="en-US" b="1" dirty="0"/>
                  <a:t>Important: </a:t>
                </a:r>
                <a:r>
                  <a:rPr lang="en-US" dirty="0"/>
                  <a:t>Once people develop sepsis, they are removed from the dataset within 3 hours.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Plot:	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𝑓𝑖𝑛𝑎𝑙</m:t>
                        </m:r>
                      </m:sub>
                    </m:sSub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GB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2B38E29-88CB-C348-9DA0-F916489875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977" t="-1772" b="-14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37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E46C6F-3A4C-0F44-A6AA-F5964B2BB6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Occurrence of Sepsis is a Stationary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87D38-7E09-0041-833C-ED6EDB14121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5181" y="1586291"/>
            <a:ext cx="11590020" cy="474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020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1C7991-98F3-5141-B4BC-C1DF4100D8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7488" y="168275"/>
            <a:ext cx="11974512" cy="903288"/>
          </a:xfrm>
        </p:spPr>
        <p:txBody>
          <a:bodyPr>
            <a:normAutofit/>
          </a:bodyPr>
          <a:lstStyle/>
          <a:p>
            <a:r>
              <a:rPr lang="en-US" dirty="0"/>
              <a:t>Plotting the Number With Sepsis from those that Develop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8987C-6B65-8A4A-844F-C260354EFE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We consider only those who develop sepsis ‘</a:t>
            </a:r>
            <a:r>
              <a:rPr lang="en-US" b="1" dirty="0"/>
              <a:t>eventually</a:t>
            </a:r>
            <a:r>
              <a:rPr lang="en-US" dirty="0"/>
              <a:t>’</a:t>
            </a:r>
          </a:p>
          <a:p>
            <a:r>
              <a:rPr lang="en-US" dirty="0"/>
              <a:t>Plot the number of people from this group who have not yet developed it</a:t>
            </a:r>
          </a:p>
          <a:p>
            <a:r>
              <a:rPr lang="en-US" dirty="0"/>
              <a:t>If sepsis is stationary, we expect a </a:t>
            </a:r>
            <a:r>
              <a:rPr lang="en-US" b="1" dirty="0"/>
              <a:t>constant rate of ‘uptake’</a:t>
            </a:r>
          </a:p>
          <a:p>
            <a:r>
              <a:rPr lang="en-US" dirty="0"/>
              <a:t>This would result in an</a:t>
            </a:r>
            <a:r>
              <a:rPr lang="en-US" b="1" dirty="0"/>
              <a:t> exponential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413857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B4538A5-783C-A94C-A6C9-C8AEE4A25D5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5836" y="1376780"/>
            <a:ext cx="12192000" cy="520247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E46C6F-3A4C-0F44-A6AA-F5964B2BB6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Sepsis Development in Hospital A</a:t>
            </a:r>
          </a:p>
        </p:txBody>
      </p:sp>
    </p:spTree>
    <p:extLst>
      <p:ext uri="{BB962C8B-B14F-4D97-AF65-F5344CB8AC3E}">
        <p14:creationId xmlns:p14="http://schemas.microsoft.com/office/powerpoint/2010/main" val="2682374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F480D2-2110-BF4E-824D-9A2007D8CD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Exponential Fit to Hospital A Data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CB0E56-8E9C-DA47-98A9-50CF173B00B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5836" y="1376779"/>
            <a:ext cx="12192000" cy="520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725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477791-EB70-2F46-8EBA-D020B6D60F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Sepsis Development in Hospital 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8D4F9-92DD-3942-9BB6-2D7BB3D8285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5836" y="1378673"/>
            <a:ext cx="12192000" cy="522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72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051717-37DD-CC4A-920C-3E200969AD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Exponential Fit to Hospital B Data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EFF903-9ABB-E246-8268-F5B842021F2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5836" y="1378673"/>
            <a:ext cx="12192000" cy="5220355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E33C2D5-1128-7244-A1C0-F211A77FE241}"/>
              </a:ext>
            </a:extLst>
          </p:cNvPr>
          <p:cNvSpPr txBox="1">
            <a:spLocks/>
          </p:cNvSpPr>
          <p:nvPr/>
        </p:nvSpPr>
        <p:spPr>
          <a:xfrm>
            <a:off x="369888" y="320675"/>
            <a:ext cx="11685354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32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35B891-754E-E547-977C-2D5B26DEB2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Diagnosis is Important Information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4BBB2-9532-C642-96A4-B5C7A8683D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you are in for heart failure, it is likely that is all you are in for, and sepsis development becomes unlikely</a:t>
            </a:r>
          </a:p>
          <a:p>
            <a:r>
              <a:rPr lang="en-US" dirty="0"/>
              <a:t>Variables can indicate such conditions and thus help to separate out two groups </a:t>
            </a:r>
          </a:p>
          <a:p>
            <a:pPr lvl="1"/>
            <a:r>
              <a:rPr lang="en-US" dirty="0"/>
              <a:t>High FiO2 is likely with Heart failure for example</a:t>
            </a:r>
          </a:p>
          <a:p>
            <a:pPr lvl="1"/>
            <a:endParaRPr lang="en-US" dirty="0"/>
          </a:p>
          <a:p>
            <a:r>
              <a:rPr lang="en-US" dirty="0"/>
              <a:t>Specific diagnosis would be extremely useful information</a:t>
            </a:r>
          </a:p>
          <a:p>
            <a:r>
              <a:rPr lang="en-US" dirty="0"/>
              <a:t>Unfortunately, the diagnosis is usually not known at admission time</a:t>
            </a:r>
          </a:p>
          <a:p>
            <a:r>
              <a:rPr lang="en-US" dirty="0"/>
              <a:t>Cases where the diagnoses are known would be important to include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31138-3FAA-144B-B2DC-2D2A9F99B1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2772" y="0"/>
            <a:ext cx="10515600" cy="1325563"/>
          </a:xfrm>
        </p:spPr>
        <p:txBody>
          <a:bodyPr/>
          <a:lstStyle/>
          <a:p>
            <a:r>
              <a:rPr lang="en-US" b="1" dirty="0"/>
              <a:t>Introduction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C5D6F6-9FA1-F241-93C0-E327B739FFB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02757" y="2404382"/>
            <a:ext cx="10515600" cy="1138918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i="1" dirty="0"/>
              <a:t>Early Prediction of Sepsis from Clinical Data</a:t>
            </a:r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975FA0-C4EE-9F45-BB74-4C54FA179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0" b="100000" l="0" r="99646">
                        <a14:foregroundMark x1="42228" y1="32334" x2="43241" y2="41982"/>
                        <a14:foregroundMark x1="60051" y1="26206" x2="60051" y2="26206"/>
                        <a14:foregroundMark x1="78329" y1="24511" x2="78329" y2="24511"/>
                        <a14:foregroundMark x1="87494" y1="26728" x2="87494" y2="26728"/>
                        <a14:foregroundMark x1="91038" y1="5737" x2="91038" y2="5737"/>
                        <a14:foregroundMark x1="97013" y1="7953" x2="97013" y2="7953"/>
                        <a14:foregroundMark x1="4911" y1="10952" x2="4911" y2="10952"/>
                        <a14:foregroundMark x1="1367" y1="5737" x2="1013" y2="8344"/>
                        <a14:foregroundMark x1="8000" y1="5737" x2="8000" y2="7953"/>
                        <a14:foregroundMark x1="17823" y1="7953" x2="17823" y2="7953"/>
                        <a14:foregroundMark x1="22076" y1="3911" x2="22582" y2="8344"/>
                        <a14:foregroundMark x1="29367" y1="3911" x2="29367" y2="7432"/>
                        <a14:foregroundMark x1="36962" y1="4433" x2="37671" y2="2216"/>
                        <a14:foregroundMark x1="49873" y1="7432" x2="50177" y2="9648"/>
                        <a14:foregroundMark x1="53418" y1="2216" x2="54937" y2="3520"/>
                        <a14:foregroundMark x1="60709" y1="3911" x2="61367" y2="9257"/>
                        <a14:foregroundMark x1="74430" y1="3520" x2="74430" y2="3520"/>
                        <a14:foregroundMark x1="78329" y1="5215" x2="78329" y2="5215"/>
                        <a14:foregroundMark x1="85114" y1="3520" x2="85114" y2="3520"/>
                        <a14:foregroundMark x1="9367" y1="91786" x2="9367" y2="91786"/>
                        <a14:foregroundMark x1="21722" y1="87353" x2="21722" y2="87353"/>
                        <a14:foregroundMark x1="32911" y1="88266" x2="32911" y2="88266"/>
                        <a14:foregroundMark x1="44253" y1="86050" x2="44253" y2="86050"/>
                        <a14:foregroundMark x1="56962" y1="87875" x2="56962" y2="87875"/>
                        <a14:foregroundMark x1="64962" y1="85658" x2="64962" y2="85658"/>
                        <a14:foregroundMark x1="75139" y1="87353" x2="75139" y2="87353"/>
                        <a14:foregroundMark x1="83089" y1="86571" x2="83089" y2="86571"/>
                        <a14:foregroundMark x1="93418" y1="86571" x2="93418" y2="86571"/>
                        <a14:foregroundMark x1="709" y1="93090" x2="709" y2="93090"/>
                        <a14:backgroundMark x1="97316" y1="3129" x2="97316" y2="3129"/>
                        <a14:backgroundMark x1="17671" y1="4824" x2="17671" y2="4824"/>
                        <a14:backgroundMark x1="48658" y1="7040" x2="48658" y2="7040"/>
                        <a14:backgroundMark x1="73418" y1="9648" x2="73418" y2="9648"/>
                        <a14:backgroundMark x1="72911" y1="5737" x2="72911" y2="5737"/>
                        <a14:backgroundMark x1="73266" y1="4433" x2="73266" y2="4433"/>
                        <a14:backgroundMark x1="73620" y1="4824" x2="73620" y2="4824"/>
                        <a14:backgroundMark x1="56456" y1="93090" x2="56456" y2="930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5180" y="4370142"/>
            <a:ext cx="3210443" cy="12462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6ED83C-EA90-0D4A-8F1D-3EB29C54FF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0" b="98020" l="201" r="100000">
                        <a14:foregroundMark x1="34739" y1="29703" x2="34739" y2="38614"/>
                        <a14:foregroundMark x1="33735" y1="31683" x2="32731" y2="42574"/>
                        <a14:foregroundMark x1="26506" y1="29703" x2="26506" y2="25743"/>
                        <a14:foregroundMark x1="31928" y1="49505" x2="31928" y2="49505"/>
                        <a14:foregroundMark x1="25703" y1="36634" x2="25703" y2="73267"/>
                        <a14:foregroundMark x1="24900" y1="22772" x2="24900" y2="22772"/>
                        <a14:foregroundMark x1="41968" y1="41584" x2="43373" y2="67327"/>
                        <a14:foregroundMark x1="39759" y1="42574" x2="38554" y2="44554"/>
                        <a14:foregroundMark x1="46185" y1="32673" x2="46185" y2="67327"/>
                        <a14:foregroundMark x1="47189" y1="40594" x2="47189" y2="40594"/>
                        <a14:foregroundMark x1="47992" y1="39604" x2="47992" y2="39604"/>
                        <a14:foregroundMark x1="48193" y1="42574" x2="48193" y2="42574"/>
                        <a14:foregroundMark x1="50602" y1="36634" x2="50602" y2="36634"/>
                        <a14:foregroundMark x1="58233" y1="41584" x2="58233" y2="41584"/>
                        <a14:foregroundMark x1="62249" y1="41584" x2="62249" y2="41584"/>
                        <a14:foregroundMark x1="61647" y1="53465" x2="61647" y2="53465"/>
                        <a14:foregroundMark x1="40964" y1="55446" x2="40964" y2="55446"/>
                        <a14:foregroundMark x1="68474" y1="35644" x2="68474" y2="35644"/>
                        <a14:foregroundMark x1="68072" y1="23762" x2="68072" y2="23762"/>
                        <a14:foregroundMark x1="68072" y1="43564" x2="68072" y2="43564"/>
                        <a14:foregroundMark x1="75703" y1="48515" x2="75703" y2="48515"/>
                        <a14:foregroundMark x1="78715" y1="45545" x2="78715" y2="45545"/>
                        <a14:foregroundMark x1="83936" y1="35644" x2="83936" y2="35644"/>
                        <a14:foregroundMark x1="92570" y1="55446" x2="92570" y2="55446"/>
                        <a14:foregroundMark x1="93775" y1="42574" x2="93775" y2="425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12667" y="4717300"/>
            <a:ext cx="3643799" cy="7316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FF9CE2-5C8E-8A46-945A-4DC558953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2557" y="4505609"/>
            <a:ext cx="3560709" cy="124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4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35B891-754E-E547-977C-2D5B26DEB2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Sepsis Occurs (somewhat) Randomly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4BBB2-9532-C642-96A4-B5C7A8683D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People enter the ICU, some of these are susceptible to sepsis</a:t>
            </a:r>
          </a:p>
          <a:p>
            <a:r>
              <a:rPr lang="en-US" dirty="0"/>
              <a:t>These people develop sepsis at an approximately constant rate</a:t>
            </a:r>
          </a:p>
          <a:p>
            <a:r>
              <a:rPr lang="en-US" dirty="0"/>
              <a:t>This rate will vary between hospitals</a:t>
            </a:r>
          </a:p>
          <a:p>
            <a:pPr lvl="1"/>
            <a:r>
              <a:rPr lang="en-US" dirty="0"/>
              <a:t>It may depend on cleanliness, hospital policy, patient demographics and so 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13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A051717-37DD-CC4A-920C-3E200969AD5E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17488" y="168275"/>
                <a:ext cx="11685354" cy="903288"/>
              </a:xfrm>
            </p:spPr>
            <p:txBody>
              <a:bodyPr/>
              <a:lstStyle/>
              <a:p>
                <a:r>
                  <a:rPr lang="en-US" dirty="0"/>
                  <a:t>Fitted Parameters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Rate of Sepsis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A051717-37DD-CC4A-920C-3E200969AD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17488" y="168275"/>
                <a:ext cx="11685354" cy="903288"/>
              </a:xfrm>
              <a:blipFill>
                <a:blip r:embed="rId2"/>
                <a:stretch>
                  <a:fillRect l="-1737" t="-1389" b="-15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E33C2D5-1128-7244-A1C0-F211A77FE241}"/>
              </a:ext>
            </a:extLst>
          </p:cNvPr>
          <p:cNvSpPr txBox="1">
            <a:spLocks/>
          </p:cNvSpPr>
          <p:nvPr/>
        </p:nvSpPr>
        <p:spPr>
          <a:xfrm>
            <a:off x="369888" y="320675"/>
            <a:ext cx="11685354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5F5540F-82A3-104D-82F7-5007538F13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2824623"/>
                  </p:ext>
                </p:extLst>
              </p:nvPr>
            </p:nvGraphicFramePr>
            <p:xfrm>
              <a:off x="1181777" y="1828803"/>
              <a:ext cx="9242428" cy="249861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18289">
                      <a:extLst>
                        <a:ext uri="{9D8B030D-6E8A-4147-A177-3AD203B41FA5}">
                          <a16:colId xmlns:a16="http://schemas.microsoft.com/office/drawing/2014/main" val="4141270574"/>
                        </a:ext>
                      </a:extLst>
                    </a:gridCol>
                    <a:gridCol w="3666539">
                      <a:extLst>
                        <a:ext uri="{9D8B030D-6E8A-4147-A177-3AD203B41FA5}">
                          <a16:colId xmlns:a16="http://schemas.microsoft.com/office/drawing/2014/main" val="1905574894"/>
                        </a:ext>
                      </a:extLst>
                    </a:gridCol>
                    <a:gridCol w="3657600">
                      <a:extLst>
                        <a:ext uri="{9D8B030D-6E8A-4147-A177-3AD203B41FA5}">
                          <a16:colId xmlns:a16="http://schemas.microsoft.com/office/drawing/2014/main" val="1518830170"/>
                        </a:ext>
                      </a:extLst>
                    </a:gridCol>
                  </a:tblGrid>
                  <a:tr h="836693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600" b="1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Exponential </a:t>
                          </a:r>
                          <a14:m>
                            <m:oMath xmlns:m="http://schemas.openxmlformats.org/officeDocument/2006/math">
                              <m:r>
                                <a:rPr lang="en-US" sz="2600" b="1" i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</m:oMath>
                          </a14:m>
                          <a:r>
                            <a:rPr lang="en-US" sz="2600" b="1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 parameter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600" b="1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Sepsis development rate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292999"/>
                      </a:ext>
                    </a:extLst>
                  </a:tr>
                  <a:tr h="836693">
                    <a:tc>
                      <a:txBody>
                        <a:bodyPr/>
                        <a:lstStyle/>
                        <a:p>
                          <a:pPr algn="r"/>
                          <a:endParaRPr lang="en-US" sz="28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6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6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21718082"/>
                      </a:ext>
                    </a:extLst>
                  </a:tr>
                  <a:tr h="825232">
                    <a:tc>
                      <a:txBody>
                        <a:bodyPr/>
                        <a:lstStyle/>
                        <a:p>
                          <a:pPr algn="r"/>
                          <a:endParaRPr lang="en-US" sz="28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6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80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356101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5F5540F-82A3-104D-82F7-5007538F13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2824623"/>
                  </p:ext>
                </p:extLst>
              </p:nvPr>
            </p:nvGraphicFramePr>
            <p:xfrm>
              <a:off x="1181777" y="1828803"/>
              <a:ext cx="9242428" cy="249861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18289">
                      <a:extLst>
                        <a:ext uri="{9D8B030D-6E8A-4147-A177-3AD203B41FA5}">
                          <a16:colId xmlns:a16="http://schemas.microsoft.com/office/drawing/2014/main" val="4141270574"/>
                        </a:ext>
                      </a:extLst>
                    </a:gridCol>
                    <a:gridCol w="3666539">
                      <a:extLst>
                        <a:ext uri="{9D8B030D-6E8A-4147-A177-3AD203B41FA5}">
                          <a16:colId xmlns:a16="http://schemas.microsoft.com/office/drawing/2014/main" val="1905574894"/>
                        </a:ext>
                      </a:extLst>
                    </a:gridCol>
                    <a:gridCol w="3657600">
                      <a:extLst>
                        <a:ext uri="{9D8B030D-6E8A-4147-A177-3AD203B41FA5}">
                          <a16:colId xmlns:a16="http://schemas.microsoft.com/office/drawing/2014/main" val="1518830170"/>
                        </a:ext>
                      </a:extLst>
                    </a:gridCol>
                  </a:tblGrid>
                  <a:tr h="836693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2595" r="-99654" b="-196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600" b="1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Sepsis development rate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292999"/>
                      </a:ext>
                    </a:extLst>
                  </a:tr>
                  <a:tr h="836693">
                    <a:tc>
                      <a:txBody>
                        <a:bodyPr/>
                        <a:lstStyle/>
                        <a:p>
                          <a:pPr algn="r"/>
                          <a:endParaRPr lang="en-US" sz="28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6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6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21718082"/>
                      </a:ext>
                    </a:extLst>
                  </a:tr>
                  <a:tr h="825232">
                    <a:tc>
                      <a:txBody>
                        <a:bodyPr/>
                        <a:lstStyle/>
                        <a:p>
                          <a:pPr algn="r"/>
                          <a:endParaRPr lang="en-US" sz="2800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6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80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3561010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76237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A051717-37DD-CC4A-920C-3E200969AD5E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17488" y="168275"/>
                <a:ext cx="11685354" cy="903288"/>
              </a:xfrm>
            </p:spPr>
            <p:txBody>
              <a:bodyPr/>
              <a:lstStyle/>
              <a:p>
                <a:r>
                  <a:rPr lang="en-US" dirty="0"/>
                  <a:t>Fitted Parameters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Rate of Sepsis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A051717-37DD-CC4A-920C-3E200969AD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17488" y="168275"/>
                <a:ext cx="11685354" cy="903288"/>
              </a:xfrm>
              <a:blipFill>
                <a:blip r:embed="rId2"/>
                <a:stretch>
                  <a:fillRect l="-1737" t="-1389" b="-15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E33C2D5-1128-7244-A1C0-F211A77FE241}"/>
              </a:ext>
            </a:extLst>
          </p:cNvPr>
          <p:cNvSpPr txBox="1">
            <a:spLocks/>
          </p:cNvSpPr>
          <p:nvPr/>
        </p:nvSpPr>
        <p:spPr>
          <a:xfrm>
            <a:off x="369888" y="320675"/>
            <a:ext cx="11685354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5F5540F-82A3-104D-82F7-5007538F13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2524790"/>
                  </p:ext>
                </p:extLst>
              </p:nvPr>
            </p:nvGraphicFramePr>
            <p:xfrm>
              <a:off x="1181777" y="1828803"/>
              <a:ext cx="9242428" cy="16733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18289">
                      <a:extLst>
                        <a:ext uri="{9D8B030D-6E8A-4147-A177-3AD203B41FA5}">
                          <a16:colId xmlns:a16="http://schemas.microsoft.com/office/drawing/2014/main" val="4141270574"/>
                        </a:ext>
                      </a:extLst>
                    </a:gridCol>
                    <a:gridCol w="3666539">
                      <a:extLst>
                        <a:ext uri="{9D8B030D-6E8A-4147-A177-3AD203B41FA5}">
                          <a16:colId xmlns:a16="http://schemas.microsoft.com/office/drawing/2014/main" val="1905574894"/>
                        </a:ext>
                      </a:extLst>
                    </a:gridCol>
                    <a:gridCol w="3657600">
                      <a:extLst>
                        <a:ext uri="{9D8B030D-6E8A-4147-A177-3AD203B41FA5}">
                          <a16:colId xmlns:a16="http://schemas.microsoft.com/office/drawing/2014/main" val="1518830170"/>
                        </a:ext>
                      </a:extLst>
                    </a:gridCol>
                  </a:tblGrid>
                  <a:tr h="836693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600" b="1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Exponential </a:t>
                          </a:r>
                          <a14:m>
                            <m:oMath xmlns:m="http://schemas.openxmlformats.org/officeDocument/2006/math">
                              <m:r>
                                <a:rPr lang="en-US" sz="2600" b="1" i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</m:oMath>
                          </a14:m>
                          <a:r>
                            <a:rPr lang="en-US" sz="2600" b="1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 parameter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600" b="1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Sepsis development rate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292999"/>
                      </a:ext>
                    </a:extLst>
                  </a:tr>
                  <a:tr h="8366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b="1" dirty="0"/>
                            <a:t>Hospital A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0.0171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dirty="0"/>
                            <a:t>1.71%</a:t>
                          </a:r>
                          <a:endParaRPr lang="en-US" sz="26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17180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5F5540F-82A3-104D-82F7-5007538F13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2524790"/>
                  </p:ext>
                </p:extLst>
              </p:nvPr>
            </p:nvGraphicFramePr>
            <p:xfrm>
              <a:off x="1181777" y="1828803"/>
              <a:ext cx="9242428" cy="16733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18289">
                      <a:extLst>
                        <a:ext uri="{9D8B030D-6E8A-4147-A177-3AD203B41FA5}">
                          <a16:colId xmlns:a16="http://schemas.microsoft.com/office/drawing/2014/main" val="4141270574"/>
                        </a:ext>
                      </a:extLst>
                    </a:gridCol>
                    <a:gridCol w="3666539">
                      <a:extLst>
                        <a:ext uri="{9D8B030D-6E8A-4147-A177-3AD203B41FA5}">
                          <a16:colId xmlns:a16="http://schemas.microsoft.com/office/drawing/2014/main" val="1905574894"/>
                        </a:ext>
                      </a:extLst>
                    </a:gridCol>
                    <a:gridCol w="3657600">
                      <a:extLst>
                        <a:ext uri="{9D8B030D-6E8A-4147-A177-3AD203B41FA5}">
                          <a16:colId xmlns:a16="http://schemas.microsoft.com/office/drawing/2014/main" val="1518830170"/>
                        </a:ext>
                      </a:extLst>
                    </a:gridCol>
                  </a:tblGrid>
                  <a:tr h="836693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2595" r="-99654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600" b="1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Sepsis development rate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292999"/>
                      </a:ext>
                    </a:extLst>
                  </a:tr>
                  <a:tr h="8366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b="1" dirty="0"/>
                            <a:t>Hospital A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0.0171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dirty="0"/>
                            <a:t>1.71%</a:t>
                          </a:r>
                          <a:endParaRPr lang="en-US" sz="26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171808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32707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A051717-37DD-CC4A-920C-3E200969AD5E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17488" y="168275"/>
                <a:ext cx="11685354" cy="903288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Fitted Parameters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Rate of Sepsis, #FF9A00, # D9D9D9, #434343</a:t>
                </a:r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A051717-37DD-CC4A-920C-3E200969AD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17488" y="168275"/>
                <a:ext cx="11685354" cy="903288"/>
              </a:xfrm>
              <a:blipFill>
                <a:blip r:embed="rId2"/>
                <a:stretch>
                  <a:fillRect l="-1412" r="-1086"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E33C2D5-1128-7244-A1C0-F211A77FE241}"/>
              </a:ext>
            </a:extLst>
          </p:cNvPr>
          <p:cNvSpPr txBox="1">
            <a:spLocks/>
          </p:cNvSpPr>
          <p:nvPr/>
        </p:nvSpPr>
        <p:spPr>
          <a:xfrm>
            <a:off x="369888" y="320675"/>
            <a:ext cx="11685354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5F5540F-82A3-104D-82F7-5007538F13D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81777" y="1828803"/>
              <a:ext cx="9242428" cy="249861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18289">
                      <a:extLst>
                        <a:ext uri="{9D8B030D-6E8A-4147-A177-3AD203B41FA5}">
                          <a16:colId xmlns:a16="http://schemas.microsoft.com/office/drawing/2014/main" val="4141270574"/>
                        </a:ext>
                      </a:extLst>
                    </a:gridCol>
                    <a:gridCol w="3666539">
                      <a:extLst>
                        <a:ext uri="{9D8B030D-6E8A-4147-A177-3AD203B41FA5}">
                          <a16:colId xmlns:a16="http://schemas.microsoft.com/office/drawing/2014/main" val="1905574894"/>
                        </a:ext>
                      </a:extLst>
                    </a:gridCol>
                    <a:gridCol w="3657600">
                      <a:extLst>
                        <a:ext uri="{9D8B030D-6E8A-4147-A177-3AD203B41FA5}">
                          <a16:colId xmlns:a16="http://schemas.microsoft.com/office/drawing/2014/main" val="1518830170"/>
                        </a:ext>
                      </a:extLst>
                    </a:gridCol>
                  </a:tblGrid>
                  <a:tr h="836693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600" b="1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Exponential </a:t>
                          </a:r>
                          <a14:m>
                            <m:oMath xmlns:m="http://schemas.openxmlformats.org/officeDocument/2006/math">
                              <m:r>
                                <a:rPr lang="en-US" sz="2600" b="1" i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</m:oMath>
                          </a14:m>
                          <a:r>
                            <a:rPr lang="en-US" sz="2600" b="1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 parameter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600" b="1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Sepsis development rate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292999"/>
                      </a:ext>
                    </a:extLst>
                  </a:tr>
                  <a:tr h="8366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b="1" dirty="0"/>
                            <a:t>Hospital A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0.0171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dirty="0"/>
                            <a:t>1.71%</a:t>
                          </a:r>
                          <a:endParaRPr lang="en-US" sz="26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1718082"/>
                      </a:ext>
                    </a:extLst>
                  </a:tr>
                  <a:tr h="82523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b="1" dirty="0"/>
                            <a:t>Hospital B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0.0156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800" baseline="0" dirty="0"/>
                            <a:t>1.56%</a:t>
                          </a:r>
                          <a:endParaRPr lang="en-US" sz="280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56101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5F5540F-82A3-104D-82F7-5007538F13D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81777" y="1828803"/>
              <a:ext cx="9242428" cy="249861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18289">
                      <a:extLst>
                        <a:ext uri="{9D8B030D-6E8A-4147-A177-3AD203B41FA5}">
                          <a16:colId xmlns:a16="http://schemas.microsoft.com/office/drawing/2014/main" val="4141270574"/>
                        </a:ext>
                      </a:extLst>
                    </a:gridCol>
                    <a:gridCol w="3666539">
                      <a:extLst>
                        <a:ext uri="{9D8B030D-6E8A-4147-A177-3AD203B41FA5}">
                          <a16:colId xmlns:a16="http://schemas.microsoft.com/office/drawing/2014/main" val="1905574894"/>
                        </a:ext>
                      </a:extLst>
                    </a:gridCol>
                    <a:gridCol w="3657600">
                      <a:extLst>
                        <a:ext uri="{9D8B030D-6E8A-4147-A177-3AD203B41FA5}">
                          <a16:colId xmlns:a16="http://schemas.microsoft.com/office/drawing/2014/main" val="1518830170"/>
                        </a:ext>
                      </a:extLst>
                    </a:gridCol>
                  </a:tblGrid>
                  <a:tr h="836693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2595" r="-99654" b="-1984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600" b="1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Sepsis development rate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292999"/>
                      </a:ext>
                    </a:extLst>
                  </a:tr>
                  <a:tr h="8366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b="1" dirty="0"/>
                            <a:t>Hospital A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0.0171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dirty="0"/>
                            <a:t>1.71%</a:t>
                          </a:r>
                          <a:endParaRPr lang="en-US" sz="26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1718082"/>
                      </a:ext>
                    </a:extLst>
                  </a:tr>
                  <a:tr h="82523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b="1" dirty="0"/>
                            <a:t>Hospital B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0.0156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800" baseline="0" dirty="0"/>
                            <a:t>1.56%</a:t>
                          </a:r>
                          <a:endParaRPr lang="en-US" sz="280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561010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96949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38FF4C-6F0B-9443-BE7C-10F6AACA9B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Methodology: Relabeling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F7E76A-F8A1-374E-9CCD-B89607F185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7487" y="1323592"/>
            <a:ext cx="11685355" cy="1445665"/>
          </a:xfrm>
        </p:spPr>
        <p:txBody>
          <a:bodyPr/>
          <a:lstStyle/>
          <a:p>
            <a:r>
              <a:rPr lang="en-US" dirty="0"/>
              <a:t>Scores are given according to the pre-defined utility function</a:t>
            </a:r>
          </a:p>
          <a:p>
            <a:r>
              <a:rPr lang="en-US" dirty="0"/>
              <a:t>Relabel the binary labels to account for the value of score one gets in prediction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D76645E-8E1D-6B46-B9B3-52A0B51E8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041721"/>
              </p:ext>
            </p:extLst>
          </p:nvPr>
        </p:nvGraphicFramePr>
        <p:xfrm>
          <a:off x="1367514" y="2769257"/>
          <a:ext cx="8590874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043">
                  <a:extLst>
                    <a:ext uri="{9D8B030D-6E8A-4147-A177-3AD203B41FA5}">
                      <a16:colId xmlns:a16="http://schemas.microsoft.com/office/drawing/2014/main" val="4141270574"/>
                    </a:ext>
                  </a:extLst>
                </a:gridCol>
                <a:gridCol w="2150405">
                  <a:extLst>
                    <a:ext uri="{9D8B030D-6E8A-4147-A177-3AD203B41FA5}">
                      <a16:colId xmlns:a16="http://schemas.microsoft.com/office/drawing/2014/main" val="1905574894"/>
                    </a:ext>
                  </a:extLst>
                </a:gridCol>
                <a:gridCol w="2323713">
                  <a:extLst>
                    <a:ext uri="{9D8B030D-6E8A-4147-A177-3AD203B41FA5}">
                      <a16:colId xmlns:a16="http://schemas.microsoft.com/office/drawing/2014/main" val="1518830170"/>
                    </a:ext>
                  </a:extLst>
                </a:gridCol>
                <a:gridCol w="2323713">
                  <a:extLst>
                    <a:ext uri="{9D8B030D-6E8A-4147-A177-3AD203B41FA5}">
                      <a16:colId xmlns:a16="http://schemas.microsoft.com/office/drawing/2014/main" val="3766487551"/>
                    </a:ext>
                  </a:extLst>
                </a:gridCol>
              </a:tblGrid>
              <a:tr h="214369">
                <a:tc rowSpan="2"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chemeClr val="tx1"/>
                          </a:solidFill>
                        </a:rPr>
                        <a:t>Time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Utility Score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6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Final Label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6665952"/>
                  </a:ext>
                </a:extLst>
              </a:tr>
              <a:tr h="214369">
                <a:tc vMerge="1">
                  <a:txBody>
                    <a:bodyPr/>
                    <a:lstStyle/>
                    <a:p>
                      <a:pPr algn="r"/>
                      <a:endParaRPr 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6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92999"/>
                  </a:ext>
                </a:extLst>
              </a:tr>
              <a:tr h="214369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-0.05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-0.05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718082"/>
                  </a:ext>
                </a:extLst>
              </a:tr>
              <a:tr h="211433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-0.22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0.89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1.11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610105"/>
                  </a:ext>
                </a:extLst>
              </a:tr>
              <a:tr h="211433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-0.44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0.78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1.22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894755"/>
                  </a:ext>
                </a:extLst>
              </a:tr>
              <a:tr h="211433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-0.67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0.67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1.33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3139"/>
                  </a:ext>
                </a:extLst>
              </a:tr>
              <a:tr h="211433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-0.89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0.56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1.44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42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259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38FF4C-6F0B-9443-BE7C-10F6AACA9B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Additional Hand-Crafted Features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D76645E-8E1D-6B46-B9B3-52A0B51E8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713312"/>
              </p:ext>
            </p:extLst>
          </p:nvPr>
        </p:nvGraphicFramePr>
        <p:xfrm>
          <a:off x="538046" y="1127835"/>
          <a:ext cx="11044238" cy="49173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0192">
                  <a:extLst>
                    <a:ext uri="{9D8B030D-6E8A-4147-A177-3AD203B41FA5}">
                      <a16:colId xmlns:a16="http://schemas.microsoft.com/office/drawing/2014/main" val="1518830170"/>
                    </a:ext>
                  </a:extLst>
                </a:gridCol>
                <a:gridCol w="7834046">
                  <a:extLst>
                    <a:ext uri="{9D8B030D-6E8A-4147-A177-3AD203B41FA5}">
                      <a16:colId xmlns:a16="http://schemas.microsoft.com/office/drawing/2014/main" val="3766487551"/>
                    </a:ext>
                  </a:extLst>
                </a:gridCol>
              </a:tblGrid>
              <a:tr h="508755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Feature Name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1718082"/>
                  </a:ext>
                </a:extLst>
              </a:tr>
              <a:tr h="540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ShockIndex</a:t>
                      </a:r>
                      <a:endParaRPr lang="en-US" sz="2600" baseline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Ratio of heart rate to systolic blood pressure (HR/SBP)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610105"/>
                  </a:ext>
                </a:extLst>
              </a:tr>
              <a:tr h="540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BUN/CR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Bilirubin / creatinine ratio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894755"/>
                  </a:ext>
                </a:extLst>
              </a:tr>
              <a:tr h="540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PartialSOFA</a:t>
                      </a:r>
                      <a:endParaRPr lang="en-US" sz="2600" baseline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Partial recreation of the SOFA score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3139"/>
                  </a:ext>
                </a:extLst>
              </a:tr>
              <a:tr h="8828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SOFA Deterioration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Binary marker of deterioration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42913"/>
                  </a:ext>
                </a:extLst>
              </a:tr>
              <a:tr h="540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Min vitals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Min value each vital sign takes over some look-back window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6253878"/>
                  </a:ext>
                </a:extLst>
              </a:tr>
              <a:tr h="540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Max vitals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Max value each vital sign takes over some look-back window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955546"/>
                  </a:ext>
                </a:extLst>
              </a:tr>
              <a:tr h="8041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Num</a:t>
                      </a:r>
                      <a:r>
                        <a:rPr lang="en-US" sz="26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 measurements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The number of measurements taken of each lab value over some lookback window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23091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33B58F8-A10F-8542-A30F-46A69974E2D6}"/>
              </a:ext>
            </a:extLst>
          </p:cNvPr>
          <p:cNvCxnSpPr>
            <a:cxnSpLocks/>
          </p:cNvCxnSpPr>
          <p:nvPr/>
        </p:nvCxnSpPr>
        <p:spPr>
          <a:xfrm>
            <a:off x="538046" y="4135902"/>
            <a:ext cx="11044238" cy="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859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E4EFA3-99A6-E244-8662-9DFE073C81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Signature of a Path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8857F1E-BDD3-5747-A0EC-BCD9AA16F1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7487" y="1323592"/>
            <a:ext cx="11685355" cy="957704"/>
          </a:xfrm>
        </p:spPr>
        <p:txBody>
          <a:bodyPr>
            <a:normAutofit/>
          </a:bodyPr>
          <a:lstStyle/>
          <a:p>
            <a:r>
              <a:rPr lang="en-US" sz="2600" dirty="0"/>
              <a:t>An infinite sequence of numbers that completely characterizes a path</a:t>
            </a:r>
          </a:p>
          <a:p>
            <a:r>
              <a:rPr lang="en-US" sz="2600" dirty="0"/>
              <a:t>Used in the theory of controlled differential equations,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6FEE4B-BB92-D146-AFCC-EBEA8DAD2977}"/>
                  </a:ext>
                </a:extLst>
              </p:cNvPr>
              <p:cNvSpPr txBox="1"/>
              <p:nvPr/>
            </p:nvSpPr>
            <p:spPr>
              <a:xfrm>
                <a:off x="4501917" y="2338448"/>
                <a:ext cx="3116493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GB" sz="3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3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GB" sz="3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6FEE4B-BB92-D146-AFCC-EBEA8DAD2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917" y="2338448"/>
                <a:ext cx="3116493" cy="523220"/>
              </a:xfrm>
              <a:prstGeom prst="rect">
                <a:avLst/>
              </a:prstGeom>
              <a:blipFill>
                <a:blip r:embed="rId2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C40E9D10-36EF-DF46-97D0-C19B1FB7D1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7487" y="2990254"/>
                <a:ext cx="11685355" cy="40534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itchFamily="2" charset="2"/>
                  <a:buChar char="§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600" dirty="0"/>
                  <a:t>The signature is the information about a path needed to predict the behavior of a system.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In our case of sepsis prediction: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260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600" dirty="0"/>
                  <a:t> State of sepsis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260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600" dirty="0"/>
                  <a:t> Time varying physiological signals</a:t>
                </a:r>
              </a:p>
              <a:p>
                <a:pPr lvl="1"/>
                <a:endParaRPr lang="en-US" sz="2600" dirty="0"/>
              </a:p>
              <a:p>
                <a:r>
                  <a:rPr lang="en-US" sz="2600" dirty="0"/>
                  <a:t>The signature terms are to be used as features in our machine learning algorithm</a:t>
                </a:r>
              </a:p>
            </p:txBody>
          </p:sp>
        </mc:Choice>
        <mc:Fallback xmlns=""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C40E9D10-36EF-DF46-97D0-C19B1FB7D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87" y="2990254"/>
                <a:ext cx="11685355" cy="4053484"/>
              </a:xfrm>
              <a:prstGeom prst="rect">
                <a:avLst/>
              </a:prstGeom>
              <a:blipFill>
                <a:blip r:embed="rId3"/>
                <a:stretch>
                  <a:fillRect l="-760" t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8753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/>
      <p:bldP spid="7" grpId="0" build="p" bldLvl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9E35E3-E76A-E348-AF3A-F6B1230B23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Signature of a Path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7933F8-703B-FB47-9BB4-D0921A792BB4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217487" y="1323592"/>
                <a:ext cx="11685355" cy="257325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By a path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we refer to a continuous mapping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bounded variation.</a:t>
                </a:r>
                <a:r>
                  <a:rPr lang="en-US" dirty="0"/>
                  <a:t> </a:t>
                </a:r>
              </a:p>
              <a:p>
                <a:r>
                  <a:rPr lang="en-GB" dirty="0"/>
                  <a:t>We denote coordinate paths by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GB" i="1">
                            <a:latin typeface="Cambria Math" panose="02040503050406030204" pitchFamily="18" charset="0"/>
                          </a:rPr>
                          <m:t>,…,</m:t>
                        </m:r>
                        <m:sSubSup>
                          <m:sSub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where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is a real valued path.</a:t>
                </a:r>
              </a:p>
              <a:p>
                <a:r>
                  <a:rPr lang="en-GB" dirty="0"/>
                  <a:t>The terms of the signature are the collection of </a:t>
                </a:r>
                <a:r>
                  <a:rPr lang="en-GB" b="1" dirty="0"/>
                  <a:t>all iterated integrals </a:t>
                </a:r>
                <a:r>
                  <a:rPr lang="en-GB" dirty="0"/>
                  <a:t>of X: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7933F8-703B-FB47-9BB4-D0921A792B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217487" y="1323592"/>
                <a:ext cx="11685355" cy="2573256"/>
              </a:xfrm>
              <a:blipFill>
                <a:blip r:embed="rId2"/>
                <a:stretch>
                  <a:fillRect l="-869" t="-3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FDF0F3-17C5-6544-A2DF-FEB300268E5C}"/>
                  </a:ext>
                </a:extLst>
              </p:cNvPr>
              <p:cNvSpPr txBox="1"/>
              <p:nvPr/>
            </p:nvSpPr>
            <p:spPr>
              <a:xfrm>
                <a:off x="634765" y="3896848"/>
                <a:ext cx="6069013" cy="9773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nary>
                            <m:nary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nary>
                                <m:nary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Sup>
                                    <m:sSubSup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p>
                                  </m:sSubSup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Sup>
                                    <m:sSubSup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sup>
                                  </m:sSubSup>
                                </m:e>
                              </m:nary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FDF0F3-17C5-6544-A2DF-FEB300268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65" y="3896848"/>
                <a:ext cx="6069013" cy="977383"/>
              </a:xfrm>
              <a:prstGeom prst="rect">
                <a:avLst/>
              </a:prstGeom>
              <a:blipFill>
                <a:blip r:embed="rId3"/>
                <a:stretch>
                  <a:fillRect l="-1879" t="-176923" b="-26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AB636A-F501-6241-9612-F97248D8F15E}"/>
                  </a:ext>
                </a:extLst>
              </p:cNvPr>
              <p:cNvSpPr txBox="1"/>
              <p:nvPr/>
            </p:nvSpPr>
            <p:spPr>
              <a:xfrm>
                <a:off x="7287978" y="4170097"/>
                <a:ext cx="461486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</m:t>
                      </m:r>
                      <m:r>
                        <a:rPr lang="en-GB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{1,…,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AB636A-F501-6241-9612-F97248D8F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978" y="4170097"/>
                <a:ext cx="4614864" cy="430887"/>
              </a:xfrm>
              <a:prstGeom prst="rect">
                <a:avLst/>
              </a:prstGeom>
              <a:blipFill>
                <a:blip r:embed="rId4"/>
                <a:stretch>
                  <a:fillRect t="-571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824C689-6540-3445-B376-2EC8F8E60D94}"/>
              </a:ext>
            </a:extLst>
          </p:cNvPr>
          <p:cNvSpPr txBox="1">
            <a:spLocks/>
          </p:cNvSpPr>
          <p:nvPr/>
        </p:nvSpPr>
        <p:spPr>
          <a:xfrm>
            <a:off x="217487" y="5247892"/>
            <a:ext cx="11685355" cy="1038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We truncate to some order, these will be the features used in our machine learning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22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C9C005-AC09-3B46-A470-134290F9C3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Extracting Time-Series Information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349E8-34CF-C743-B963-CEC4857B86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sliding window approach is used to extract longitudinal information from the time-series </a:t>
            </a:r>
          </a:p>
        </p:txBody>
      </p:sp>
    </p:spTree>
    <p:extLst>
      <p:ext uri="{BB962C8B-B14F-4D97-AF65-F5344CB8AC3E}">
        <p14:creationId xmlns:p14="http://schemas.microsoft.com/office/powerpoint/2010/main" val="4753170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C9C005-AC09-3B46-A470-134290F9C3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Extracting Time-Series Information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349E8-34CF-C743-B963-CEC4857B86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sliding window approach is used to extract longitudinal information from the time-series </a:t>
            </a:r>
          </a:p>
          <a:p>
            <a:r>
              <a:rPr lang="en-US" dirty="0"/>
              <a:t>Window lengths are left as hyperparameters to be optimized</a:t>
            </a:r>
          </a:p>
        </p:txBody>
      </p:sp>
    </p:spTree>
    <p:extLst>
      <p:ext uri="{BB962C8B-B14F-4D97-AF65-F5344CB8AC3E}">
        <p14:creationId xmlns:p14="http://schemas.microsoft.com/office/powerpoint/2010/main" val="2789884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31BFE0-D096-1346-8620-64681A1821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Data: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EFA26-84AE-C348-8478-301399A1D9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40 total features consisting of:</a:t>
            </a:r>
          </a:p>
          <a:p>
            <a:pPr lvl="1"/>
            <a:r>
              <a:rPr lang="en-US" b="1" dirty="0"/>
              <a:t>8 Vitals Signs </a:t>
            </a:r>
            <a:r>
              <a:rPr lang="en-US" dirty="0"/>
              <a:t>– Heart Rate, Temperature, MAP, …</a:t>
            </a:r>
          </a:p>
          <a:p>
            <a:pPr lvl="1"/>
            <a:r>
              <a:rPr lang="en-US" b="1" dirty="0"/>
              <a:t>28 Laboratory Values </a:t>
            </a:r>
            <a:r>
              <a:rPr lang="en-US" dirty="0"/>
              <a:t>– FiO2, Lactate, Bilirubin, …</a:t>
            </a:r>
          </a:p>
          <a:p>
            <a:pPr lvl="1"/>
            <a:r>
              <a:rPr lang="en-GB" b="1" dirty="0"/>
              <a:t>6 Demographics </a:t>
            </a:r>
            <a:r>
              <a:rPr lang="en-GB" dirty="0"/>
              <a:t>– Age, Gender, Hospital Unit, … 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98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5BE2A9AC-6E6A-D14A-9A5D-729CC69F890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1600" y="1072800"/>
            <a:ext cx="6656399" cy="4848889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B89C1A-B186-354C-93D0-9CBDFE0B34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Extracting Time-Series Information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F8387A-8302-7347-B131-0201A2C142E5}"/>
              </a:ext>
            </a:extLst>
          </p:cNvPr>
          <p:cNvSpPr/>
          <p:nvPr/>
        </p:nvSpPr>
        <p:spPr>
          <a:xfrm>
            <a:off x="1370482" y="1356610"/>
            <a:ext cx="1177846" cy="4092316"/>
          </a:xfrm>
          <a:prstGeom prst="rect">
            <a:avLst/>
          </a:prstGeom>
          <a:solidFill>
            <a:srgbClr val="FF9A0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16D2387-CB7A-B246-B4ED-1D117B3AA336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flipH="1">
            <a:off x="1951910" y="5448926"/>
            <a:ext cx="7495" cy="75442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125C5D9-B420-8343-B9DD-A70E2DBA678A}"/>
                  </a:ext>
                </a:extLst>
              </p:cNvPr>
              <p:cNvSpPr txBox="1"/>
              <p:nvPr/>
            </p:nvSpPr>
            <p:spPr>
              <a:xfrm>
                <a:off x="1554345" y="6203347"/>
                <a:ext cx="795130" cy="396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[0,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125C5D9-B420-8343-B9DD-A70E2DBA6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345" y="6203347"/>
                <a:ext cx="795130" cy="396519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F7F06C8-6833-414E-9466-71AE561F298B}"/>
              </a:ext>
            </a:extLst>
          </p:cNvPr>
          <p:cNvCxnSpPr>
            <a:cxnSpLocks/>
          </p:cNvCxnSpPr>
          <p:nvPr/>
        </p:nvCxnSpPr>
        <p:spPr>
          <a:xfrm>
            <a:off x="2551950" y="3455233"/>
            <a:ext cx="0" cy="199369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64225F-E81C-F549-874C-F67EF7C2821E}"/>
                  </a:ext>
                </a:extLst>
              </p:cNvPr>
              <p:cNvSpPr txBox="1"/>
              <p:nvPr/>
            </p:nvSpPr>
            <p:spPr>
              <a:xfrm>
                <a:off x="2414236" y="5413534"/>
                <a:ext cx="25319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400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64225F-E81C-F549-874C-F67EF7C28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236" y="5413534"/>
                <a:ext cx="253194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F05C564-9999-B943-A15D-FBB1BA95A37B}"/>
              </a:ext>
            </a:extLst>
          </p:cNvPr>
          <p:cNvCxnSpPr>
            <a:cxnSpLocks/>
          </p:cNvCxnSpPr>
          <p:nvPr/>
        </p:nvCxnSpPr>
        <p:spPr>
          <a:xfrm>
            <a:off x="2356970" y="6395675"/>
            <a:ext cx="216256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0BA41-142F-FA45-9752-BE941AD618B4}"/>
                  </a:ext>
                </a:extLst>
              </p:cNvPr>
              <p:cNvSpPr txBox="1"/>
              <p:nvPr/>
            </p:nvSpPr>
            <p:spPr>
              <a:xfrm>
                <a:off x="2752544" y="5960423"/>
                <a:ext cx="1414807" cy="396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0BA41-142F-FA45-9752-BE941AD61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544" y="5960423"/>
                <a:ext cx="1414807" cy="396519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39F91D-1F20-C04B-8831-ADE0C1EA9598}"/>
                  </a:ext>
                </a:extLst>
              </p:cNvPr>
              <p:cNvSpPr txBox="1"/>
              <p:nvPr/>
            </p:nvSpPr>
            <p:spPr>
              <a:xfrm>
                <a:off x="4444577" y="6158682"/>
                <a:ext cx="795130" cy="396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[0,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39F91D-1F20-C04B-8831-ADE0C1EA9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577" y="6158682"/>
                <a:ext cx="795130" cy="39651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8069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65D0253-56B2-1640-A354-6A4DB92EF9B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1600" y="1072800"/>
            <a:ext cx="6656399" cy="4848889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B89C1A-B186-354C-93D0-9CBDFE0B34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Extracting Time-Series Information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F8387A-8302-7347-B131-0201A2C142E5}"/>
              </a:ext>
            </a:extLst>
          </p:cNvPr>
          <p:cNvSpPr/>
          <p:nvPr/>
        </p:nvSpPr>
        <p:spPr>
          <a:xfrm>
            <a:off x="1551600" y="1356610"/>
            <a:ext cx="1177846" cy="4092316"/>
          </a:xfrm>
          <a:prstGeom prst="rect">
            <a:avLst/>
          </a:prstGeom>
          <a:solidFill>
            <a:srgbClr val="FF9A0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16D2387-CB7A-B246-B4ED-1D117B3AA336}"/>
              </a:ext>
            </a:extLst>
          </p:cNvPr>
          <p:cNvCxnSpPr>
            <a:cxnSpLocks/>
          </p:cNvCxnSpPr>
          <p:nvPr/>
        </p:nvCxnSpPr>
        <p:spPr>
          <a:xfrm flipH="1">
            <a:off x="2139813" y="5448926"/>
            <a:ext cx="1" cy="75442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125C5D9-B420-8343-B9DD-A70E2DBA678A}"/>
                  </a:ext>
                </a:extLst>
              </p:cNvPr>
              <p:cNvSpPr txBox="1"/>
              <p:nvPr/>
            </p:nvSpPr>
            <p:spPr>
              <a:xfrm>
                <a:off x="1735200" y="6203347"/>
                <a:ext cx="795130" cy="396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[1,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+1]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125C5D9-B420-8343-B9DD-A70E2DBA6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200" y="6203347"/>
                <a:ext cx="795130" cy="396519"/>
              </a:xfrm>
              <a:prstGeom prst="rect">
                <a:avLst/>
              </a:prstGeom>
              <a:blipFill>
                <a:blip r:embed="rId4"/>
                <a:stretch>
                  <a:fillRect r="-12698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F7F06C8-6833-414E-9466-71AE561F298B}"/>
              </a:ext>
            </a:extLst>
          </p:cNvPr>
          <p:cNvCxnSpPr>
            <a:cxnSpLocks/>
          </p:cNvCxnSpPr>
          <p:nvPr/>
        </p:nvCxnSpPr>
        <p:spPr>
          <a:xfrm>
            <a:off x="2729446" y="3695700"/>
            <a:ext cx="2954" cy="175322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64225F-E81C-F549-874C-F67EF7C2821E}"/>
                  </a:ext>
                </a:extLst>
              </p:cNvPr>
              <p:cNvSpPr txBox="1"/>
              <p:nvPr/>
            </p:nvSpPr>
            <p:spPr>
              <a:xfrm>
                <a:off x="2366997" y="5422806"/>
                <a:ext cx="7220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64225F-E81C-F549-874C-F67EF7C28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997" y="5422806"/>
                <a:ext cx="722059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F05C564-9999-B943-A15D-FBB1BA95A37B}"/>
              </a:ext>
            </a:extLst>
          </p:cNvPr>
          <p:cNvCxnSpPr>
            <a:cxnSpLocks/>
          </p:cNvCxnSpPr>
          <p:nvPr/>
        </p:nvCxnSpPr>
        <p:spPr>
          <a:xfrm>
            <a:off x="2664126" y="6395675"/>
            <a:ext cx="216256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0BA41-142F-FA45-9752-BE941AD618B4}"/>
                  </a:ext>
                </a:extLst>
              </p:cNvPr>
              <p:cNvSpPr txBox="1"/>
              <p:nvPr/>
            </p:nvSpPr>
            <p:spPr>
              <a:xfrm>
                <a:off x="2934000" y="5960423"/>
                <a:ext cx="1414807" cy="396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0BA41-142F-FA45-9752-BE941AD61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4000" y="5960423"/>
                <a:ext cx="1414807" cy="396519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39F91D-1F20-C04B-8831-ADE0C1EA9598}"/>
                  </a:ext>
                </a:extLst>
              </p:cNvPr>
              <p:cNvSpPr txBox="1"/>
              <p:nvPr/>
            </p:nvSpPr>
            <p:spPr>
              <a:xfrm>
                <a:off x="4728478" y="6158682"/>
                <a:ext cx="795130" cy="396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[1,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+1]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39F91D-1F20-C04B-8831-ADE0C1EA9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478" y="6158682"/>
                <a:ext cx="795130" cy="396519"/>
              </a:xfrm>
              <a:prstGeom prst="rect">
                <a:avLst/>
              </a:prstGeom>
              <a:blipFill>
                <a:blip r:embed="rId7"/>
                <a:stretch>
                  <a:fillRect r="-9524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9911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79E4A40-7AD1-8044-82C9-75F97367F18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1600" y="1072800"/>
            <a:ext cx="6656399" cy="4848889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B89C1A-B186-354C-93D0-9CBDFE0B34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Extracting Time-Series Information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F8387A-8302-7347-B131-0201A2C142E5}"/>
              </a:ext>
            </a:extLst>
          </p:cNvPr>
          <p:cNvSpPr/>
          <p:nvPr/>
        </p:nvSpPr>
        <p:spPr>
          <a:xfrm>
            <a:off x="1731600" y="1356610"/>
            <a:ext cx="1177846" cy="4092316"/>
          </a:xfrm>
          <a:prstGeom prst="rect">
            <a:avLst/>
          </a:prstGeom>
          <a:solidFill>
            <a:srgbClr val="FF9A0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16D2387-CB7A-B246-B4ED-1D117B3AA336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320523" y="5448926"/>
            <a:ext cx="0" cy="75442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125C5D9-B420-8343-B9DD-A70E2DBA678A}"/>
                  </a:ext>
                </a:extLst>
              </p:cNvPr>
              <p:cNvSpPr txBox="1"/>
              <p:nvPr/>
            </p:nvSpPr>
            <p:spPr>
              <a:xfrm>
                <a:off x="1915200" y="6203347"/>
                <a:ext cx="795130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[2,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+2]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125C5D9-B420-8343-B9DD-A70E2DBA6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200" y="6203347"/>
                <a:ext cx="795130" cy="404213"/>
              </a:xfrm>
              <a:prstGeom prst="rect">
                <a:avLst/>
              </a:prstGeom>
              <a:blipFill>
                <a:blip r:embed="rId4"/>
                <a:stretch>
                  <a:fillRect r="-14286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F7F06C8-6833-414E-9466-71AE561F298B}"/>
              </a:ext>
            </a:extLst>
          </p:cNvPr>
          <p:cNvCxnSpPr>
            <a:cxnSpLocks/>
          </p:cNvCxnSpPr>
          <p:nvPr/>
        </p:nvCxnSpPr>
        <p:spPr>
          <a:xfrm>
            <a:off x="2912400" y="3330998"/>
            <a:ext cx="0" cy="211792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64225F-E81C-F549-874C-F67EF7C2821E}"/>
                  </a:ext>
                </a:extLst>
              </p:cNvPr>
              <p:cNvSpPr txBox="1"/>
              <p:nvPr/>
            </p:nvSpPr>
            <p:spPr>
              <a:xfrm>
                <a:off x="2549539" y="5448926"/>
                <a:ext cx="7227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en-US" sz="1400" i="1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64225F-E81C-F549-874C-F67EF7C28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539" y="5448926"/>
                <a:ext cx="722769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F05C564-9999-B943-A15D-FBB1BA95A37B}"/>
              </a:ext>
            </a:extLst>
          </p:cNvPr>
          <p:cNvCxnSpPr>
            <a:cxnSpLocks/>
          </p:cNvCxnSpPr>
          <p:nvPr/>
        </p:nvCxnSpPr>
        <p:spPr>
          <a:xfrm>
            <a:off x="2836243" y="6395675"/>
            <a:ext cx="216256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0BA41-142F-FA45-9752-BE941AD618B4}"/>
                  </a:ext>
                </a:extLst>
              </p:cNvPr>
              <p:cNvSpPr txBox="1"/>
              <p:nvPr/>
            </p:nvSpPr>
            <p:spPr>
              <a:xfrm>
                <a:off x="3210121" y="5969362"/>
                <a:ext cx="1414807" cy="396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</m:d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0BA41-142F-FA45-9752-BE941AD61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121" y="5969362"/>
                <a:ext cx="1414807" cy="396519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39F91D-1F20-C04B-8831-ADE0C1EA9598}"/>
                  </a:ext>
                </a:extLst>
              </p:cNvPr>
              <p:cNvSpPr txBox="1"/>
              <p:nvPr/>
            </p:nvSpPr>
            <p:spPr>
              <a:xfrm>
                <a:off x="4971541" y="6158682"/>
                <a:ext cx="795130" cy="396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[2,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+2]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39F91D-1F20-C04B-8831-ADE0C1EA9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541" y="6158682"/>
                <a:ext cx="795130" cy="396519"/>
              </a:xfrm>
              <a:prstGeom prst="rect">
                <a:avLst/>
              </a:prstGeom>
              <a:blipFill>
                <a:blip r:embed="rId7"/>
                <a:stretch>
                  <a:fillRect r="-9375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D1BF8EB-A1CF-834A-8791-916BCB0A822F}"/>
                  </a:ext>
                </a:extLst>
              </p:cNvPr>
              <p:cNvSpPr txBox="1"/>
              <p:nvPr/>
            </p:nvSpPr>
            <p:spPr>
              <a:xfrm>
                <a:off x="8028580" y="1352892"/>
                <a:ext cx="3392906" cy="1978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𝑠𝑡𝑑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𝑐𝑜𝑢𝑛𝑡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𝑠𝑖𝑔𝑛𝑎𝑡𝑢𝑟𝑒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D1BF8EB-A1CF-834A-8791-916BCB0A8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8580" y="1352892"/>
                <a:ext cx="3392906" cy="1978106"/>
              </a:xfrm>
              <a:prstGeom prst="rect">
                <a:avLst/>
              </a:prstGeom>
              <a:blipFill>
                <a:blip r:embed="rId8"/>
                <a:stretch>
                  <a:fillRect b="-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10694B0-8DBA-9642-9AAD-0901CF96F9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17999" y="3732326"/>
            <a:ext cx="4974001" cy="2940443"/>
          </a:xfrm>
        </p:spPr>
        <p:txBody>
          <a:bodyPr>
            <a:normAutofit/>
          </a:bodyPr>
          <a:lstStyle/>
          <a:p>
            <a:r>
              <a:rPr lang="en-US" sz="2400" dirty="0"/>
              <a:t>This converts the path (potentially high-dimensional) onto a list of features</a:t>
            </a:r>
          </a:p>
          <a:p>
            <a:r>
              <a:rPr lang="en-US" sz="2400" dirty="0"/>
              <a:t>These feature are a much better (and more succinct) representation of the information in the path than the path itself</a:t>
            </a:r>
          </a:p>
        </p:txBody>
      </p:sp>
    </p:spTree>
    <p:extLst>
      <p:ext uri="{BB962C8B-B14F-4D97-AF65-F5344CB8AC3E}">
        <p14:creationId xmlns:p14="http://schemas.microsoft.com/office/powerpoint/2010/main" val="23623548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E4EFA3-99A6-E244-8662-9DFE073C81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7488" y="168275"/>
            <a:ext cx="11685354" cy="903288"/>
          </a:xfrm>
        </p:spPr>
        <p:txBody>
          <a:bodyPr/>
          <a:lstStyle/>
          <a:p>
            <a:r>
              <a:rPr lang="en-US" dirty="0"/>
              <a:t>Model Training process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2F56F7-C6CB-7A40-9E7B-5EB2EA991089}"/>
              </a:ext>
            </a:extLst>
          </p:cNvPr>
          <p:cNvSpPr/>
          <p:nvPr/>
        </p:nvSpPr>
        <p:spPr>
          <a:xfrm>
            <a:off x="2409604" y="1172268"/>
            <a:ext cx="2935072" cy="586792"/>
          </a:xfrm>
          <a:prstGeom prst="rect">
            <a:avLst/>
          </a:prstGeom>
          <a:ln w="25400">
            <a:solidFill>
              <a:srgbClr val="E5775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Include initial 40 features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FD89BA-6127-9E46-AB94-2DBCA1DEA08F}"/>
              </a:ext>
            </a:extLst>
          </p:cNvPr>
          <p:cNvSpPr/>
          <p:nvPr/>
        </p:nvSpPr>
        <p:spPr>
          <a:xfrm>
            <a:off x="1941096" y="2065033"/>
            <a:ext cx="3670986" cy="702105"/>
          </a:xfrm>
          <a:prstGeom prst="rect">
            <a:avLst/>
          </a:prstGeom>
          <a:ln w="25400">
            <a:solidFill>
              <a:srgbClr val="E5775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46800" bIns="46800" rtlCol="0" anchor="ctr"/>
          <a:lstStyle/>
          <a:p>
            <a:pPr algn="ctr"/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Augment with hand-crafted and signature features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30DBD1-4006-2248-BBE4-27D44D035B7D}"/>
              </a:ext>
            </a:extLst>
          </p:cNvPr>
          <p:cNvSpPr/>
          <p:nvPr/>
        </p:nvSpPr>
        <p:spPr>
          <a:xfrm>
            <a:off x="1505111" y="3913642"/>
            <a:ext cx="4666347" cy="1043471"/>
          </a:xfrm>
          <a:prstGeom prst="rect">
            <a:avLst/>
          </a:prstGeom>
          <a:ln w="25400">
            <a:solidFill>
              <a:srgbClr val="E5775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46800" bIns="46800" rtlCol="0" anchor="ctr"/>
          <a:lstStyle/>
          <a:p>
            <a:pPr algn="ctr"/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Optimize the regression threshold to determine 0 or 1 output to maximize the utility score on the training fold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C70F83-35BC-0642-97B3-27E0F7D0E7A7}"/>
              </a:ext>
            </a:extLst>
          </p:cNvPr>
          <p:cNvSpPr/>
          <p:nvPr/>
        </p:nvSpPr>
        <p:spPr>
          <a:xfrm>
            <a:off x="1387662" y="3068126"/>
            <a:ext cx="4915149" cy="532961"/>
          </a:xfrm>
          <a:prstGeom prst="rect">
            <a:avLst/>
          </a:prstGeom>
          <a:ln w="25400">
            <a:solidFill>
              <a:srgbClr val="E5775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46800" bIns="46800" rtlCol="0" anchor="ctr"/>
          <a:lstStyle/>
          <a:p>
            <a:pPr algn="ctr"/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Train an LGBM regressor using a 5-fold CV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7BECBC7-63AC-8B40-9590-CC75AE098BE2}"/>
              </a:ext>
            </a:extLst>
          </p:cNvPr>
          <p:cNvCxnSpPr>
            <a:cxnSpLocks/>
          </p:cNvCxnSpPr>
          <p:nvPr/>
        </p:nvCxnSpPr>
        <p:spPr>
          <a:xfrm>
            <a:off x="3838286" y="2771535"/>
            <a:ext cx="0" cy="267866"/>
          </a:xfrm>
          <a:prstGeom prst="straightConnector1">
            <a:avLst/>
          </a:prstGeom>
          <a:ln w="12700">
            <a:solidFill>
              <a:srgbClr val="E5775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7AA439A-022D-0A4C-AC63-8F383F7499C7}"/>
              </a:ext>
            </a:extLst>
          </p:cNvPr>
          <p:cNvCxnSpPr>
            <a:cxnSpLocks/>
          </p:cNvCxnSpPr>
          <p:nvPr/>
        </p:nvCxnSpPr>
        <p:spPr>
          <a:xfrm>
            <a:off x="3831295" y="3630278"/>
            <a:ext cx="0" cy="267866"/>
          </a:xfrm>
          <a:prstGeom prst="straightConnector1">
            <a:avLst/>
          </a:prstGeom>
          <a:ln w="12700">
            <a:solidFill>
              <a:srgbClr val="E5775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60F7559-C9A7-394B-AB8B-841A4AC08C56}"/>
              </a:ext>
            </a:extLst>
          </p:cNvPr>
          <p:cNvCxnSpPr>
            <a:cxnSpLocks/>
          </p:cNvCxnSpPr>
          <p:nvPr/>
        </p:nvCxnSpPr>
        <p:spPr>
          <a:xfrm>
            <a:off x="3831295" y="1766171"/>
            <a:ext cx="0" cy="267866"/>
          </a:xfrm>
          <a:prstGeom prst="straightConnector1">
            <a:avLst/>
          </a:prstGeom>
          <a:ln w="12700">
            <a:solidFill>
              <a:srgbClr val="E5775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1D0455C-C949-F043-A727-99A2D36CE6EF}"/>
              </a:ext>
            </a:extLst>
          </p:cNvPr>
          <p:cNvSpPr/>
          <p:nvPr/>
        </p:nvSpPr>
        <p:spPr>
          <a:xfrm>
            <a:off x="1902241" y="5246241"/>
            <a:ext cx="3872089" cy="749096"/>
          </a:xfrm>
          <a:prstGeom prst="rect">
            <a:avLst/>
          </a:prstGeom>
          <a:ln w="25400">
            <a:solidFill>
              <a:srgbClr val="E5775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46800" bIns="46800" rtlCol="0" anchor="ctr"/>
          <a:lstStyle/>
          <a:p>
            <a:pPr algn="ctr"/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Evaluate the model utility on the out-of-sample fold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988822-B9ED-8B43-A079-B51D70908A3F}"/>
              </a:ext>
            </a:extLst>
          </p:cNvPr>
          <p:cNvCxnSpPr>
            <a:cxnSpLocks/>
          </p:cNvCxnSpPr>
          <p:nvPr/>
        </p:nvCxnSpPr>
        <p:spPr>
          <a:xfrm>
            <a:off x="3814730" y="4964392"/>
            <a:ext cx="0" cy="267866"/>
          </a:xfrm>
          <a:prstGeom prst="straightConnector1">
            <a:avLst/>
          </a:prstGeom>
          <a:ln w="12700">
            <a:solidFill>
              <a:srgbClr val="E5775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498EAAA-D53B-C442-A8DD-CFA948B64368}"/>
              </a:ext>
            </a:extLst>
          </p:cNvPr>
          <p:cNvSpPr/>
          <p:nvPr/>
        </p:nvSpPr>
        <p:spPr>
          <a:xfrm rot="16200000">
            <a:off x="-1079440" y="3448312"/>
            <a:ext cx="3872089" cy="346543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46800" bIns="46800" rtlCol="0" anchor="ctr"/>
          <a:lstStyle/>
          <a:p>
            <a:pPr algn="ctr"/>
            <a:r>
              <a:rPr lang="en-US" sz="2000" b="1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Optimize hyperparameters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50AFB5-9794-0D4E-84FC-1A18F413018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774330" y="5620789"/>
            <a:ext cx="2143943" cy="0"/>
          </a:xfrm>
          <a:prstGeom prst="straightConnector1">
            <a:avLst/>
          </a:prstGeom>
          <a:ln w="12700">
            <a:solidFill>
              <a:srgbClr val="E5775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C530BD3-862F-4A4D-B5C4-BF0DE2A6B217}"/>
              </a:ext>
            </a:extLst>
          </p:cNvPr>
          <p:cNvSpPr/>
          <p:nvPr/>
        </p:nvSpPr>
        <p:spPr>
          <a:xfrm>
            <a:off x="7918273" y="5112308"/>
            <a:ext cx="3872089" cy="1016961"/>
          </a:xfrm>
          <a:prstGeom prst="rect">
            <a:avLst/>
          </a:prstGeom>
          <a:ln w="25400">
            <a:solidFill>
              <a:srgbClr val="E5775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46800" bIns="46800" rtlCol="0" anchor="ctr"/>
          <a:lstStyle/>
          <a:p>
            <a:pPr algn="ctr"/>
            <a:r>
              <a:rPr lang="en-US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Select and submit the model with the highest 5-fold averaged utility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D4708F63-F54C-C641-B58F-F206A18B6EBA}"/>
              </a:ext>
            </a:extLst>
          </p:cNvPr>
          <p:cNvCxnSpPr>
            <a:cxnSpLocks/>
            <a:stCxn id="15" idx="1"/>
            <a:endCxn id="8" idx="1"/>
          </p:cNvCxnSpPr>
          <p:nvPr/>
        </p:nvCxnSpPr>
        <p:spPr>
          <a:xfrm rot="10800000" flipH="1">
            <a:off x="1902240" y="1465665"/>
            <a:ext cx="507363" cy="4155125"/>
          </a:xfrm>
          <a:prstGeom prst="bentConnector3">
            <a:avLst>
              <a:gd name="adj1" fmla="val -167243"/>
            </a:avLst>
          </a:prstGeom>
          <a:ln w="38100">
            <a:solidFill>
              <a:srgbClr val="E5775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B91B2B6A-4618-CB4F-BAF6-5BD2295A0B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68586" y="1172268"/>
            <a:ext cx="5518639" cy="3784845"/>
          </a:xfrm>
        </p:spPr>
        <p:txBody>
          <a:bodyPr>
            <a:normAutofit/>
          </a:bodyPr>
          <a:lstStyle/>
          <a:p>
            <a:r>
              <a:rPr lang="en-US" sz="2400" dirty="0"/>
              <a:t>Optimized hyperparameters:</a:t>
            </a:r>
          </a:p>
          <a:p>
            <a:pPr lvl="1"/>
            <a:r>
              <a:rPr lang="en-US" sz="2000" dirty="0"/>
              <a:t>Features extracted</a:t>
            </a:r>
          </a:p>
          <a:p>
            <a:pPr lvl="1"/>
            <a:r>
              <a:rPr lang="en-US" sz="2000" dirty="0"/>
              <a:t>Look-back windows</a:t>
            </a:r>
          </a:p>
          <a:p>
            <a:pPr lvl="1"/>
            <a:r>
              <a:rPr lang="en-US" sz="2000" dirty="0"/>
              <a:t>Signature columns</a:t>
            </a:r>
          </a:p>
          <a:p>
            <a:pPr lvl="1"/>
            <a:r>
              <a:rPr lang="en-US" sz="2000" dirty="0"/>
              <a:t>Signature transformations</a:t>
            </a:r>
          </a:p>
          <a:p>
            <a:pPr lvl="1"/>
            <a:r>
              <a:rPr lang="en-US" sz="2000" dirty="0"/>
              <a:t>Signature orders</a:t>
            </a:r>
          </a:p>
          <a:p>
            <a:pPr lvl="1"/>
            <a:endParaRPr lang="en-US" sz="2000" dirty="0"/>
          </a:p>
          <a:p>
            <a:r>
              <a:rPr lang="en-US" sz="2400" dirty="0"/>
              <a:t>The choice of model is also optimized in the process, LGBM was found to be the best performer in nearly all cases</a:t>
            </a:r>
          </a:p>
        </p:txBody>
      </p:sp>
    </p:spTree>
    <p:extLst>
      <p:ext uri="{BB962C8B-B14F-4D97-AF65-F5344CB8AC3E}">
        <p14:creationId xmlns:p14="http://schemas.microsoft.com/office/powerpoint/2010/main" val="245307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5" grpId="0" animBg="1"/>
      <p:bldP spid="17" grpId="0"/>
      <p:bldP spid="19" grpId="0" animBg="1"/>
      <p:bldP spid="26" grpId="0" build="p" bldLvl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E4EFA3-99A6-E244-8662-9DFE073C81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Benefit of the Signature Terms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5AF8643-F77E-9F40-9234-432931DD5B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74337"/>
              </p:ext>
            </p:extLst>
          </p:nvPr>
        </p:nvGraphicFramePr>
        <p:xfrm>
          <a:off x="1235694" y="1228725"/>
          <a:ext cx="9648942" cy="2877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2206">
                  <a:extLst>
                    <a:ext uri="{9D8B030D-6E8A-4147-A177-3AD203B41FA5}">
                      <a16:colId xmlns:a16="http://schemas.microsoft.com/office/drawing/2014/main" val="1518830170"/>
                    </a:ext>
                  </a:extLst>
                </a:gridCol>
                <a:gridCol w="4826736">
                  <a:extLst>
                    <a:ext uri="{9D8B030D-6E8A-4147-A177-3AD203B41FA5}">
                      <a16:colId xmlns:a16="http://schemas.microsoft.com/office/drawing/2014/main" val="3766487551"/>
                    </a:ext>
                  </a:extLst>
                </a:gridCol>
              </a:tblGrid>
              <a:tr h="530544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Features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Averaged Utility Score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1718082"/>
                  </a:ext>
                </a:extLst>
              </a:tr>
              <a:tr h="4637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Time only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0.282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610105"/>
                  </a:ext>
                </a:extLst>
              </a:tr>
              <a:tr h="4637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Original 40 features only</a:t>
                      </a:r>
                      <a:endParaRPr lang="en-US" sz="2600" baseline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0.389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894755"/>
                  </a:ext>
                </a:extLst>
              </a:tr>
              <a:tr h="4637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Hand-crafted features included</a:t>
                      </a:r>
                      <a:endParaRPr lang="en-US" sz="2600" baseline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0.418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3139"/>
                  </a:ext>
                </a:extLst>
              </a:tr>
              <a:tr h="7583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Hand-crafted features and signatures included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0.430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42913"/>
                  </a:ext>
                </a:extLst>
              </a:tr>
            </a:tbl>
          </a:graphicData>
        </a:graphic>
      </p:graphicFrame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34B6B46-82C8-6847-AAD6-DB6AC36482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7488" y="4443414"/>
            <a:ext cx="11685354" cy="2100262"/>
          </a:xfrm>
        </p:spPr>
        <p:txBody>
          <a:bodyPr>
            <a:noAutofit/>
          </a:bodyPr>
          <a:lstStyle/>
          <a:p>
            <a:r>
              <a:rPr lang="en-US" dirty="0"/>
              <a:t>The Signature uncovers information not found from more standard time-series feature extraction methods. </a:t>
            </a:r>
          </a:p>
        </p:txBody>
      </p:sp>
    </p:spTree>
    <p:extLst>
      <p:ext uri="{BB962C8B-B14F-4D97-AF65-F5344CB8AC3E}">
        <p14:creationId xmlns:p14="http://schemas.microsoft.com/office/powerpoint/2010/main" val="372482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B89C1A-B186-354C-93D0-9CBDFE0B34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Non-Signature Terms are Useful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EDAE70A-FF73-504A-BF6A-AB523E173071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217487" y="1323592"/>
                <a:ext cx="11974513" cy="5003636"/>
              </a:xfrm>
            </p:spPr>
            <p:txBody>
              <a:bodyPr/>
              <a:lstStyle/>
              <a:p>
                <a:r>
                  <a:rPr lang="en-US" dirty="0"/>
                  <a:t>We find use in non-signature functions such as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𝑚𝑎𝑥</m:t>
                    </m:r>
                  </m:oMath>
                </a14:m>
                <a:endParaRPr lang="en-GB" b="0" dirty="0"/>
              </a:p>
              <a:p>
                <a:r>
                  <a:rPr lang="en-US" dirty="0"/>
                  <a:t>In principle, any function can be approximated arbitrarily well with the signature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</m:func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∈{1,…,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GB" b="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GB" b="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  <m:sSubSup>
                                <m:sSub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[0,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en-GB" b="1" dirty="0"/>
              </a:p>
              <a:p>
                <a:r>
                  <a:rPr lang="en-GB" dirty="0"/>
                  <a:t>Truncate at level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dirty="0"/>
                  <a:t>there is some set of coefficients that approximate the max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GB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</m:func>
                      <m:r>
                        <a:rPr lang="en-GB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GB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GB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23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…,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∈{1,…,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GB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[0,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EDAE70A-FF73-504A-BF6A-AB523E1730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217487" y="1323592"/>
                <a:ext cx="11974513" cy="5003636"/>
              </a:xfrm>
              <a:blipFill>
                <a:blip r:embed="rId3"/>
                <a:stretch>
                  <a:fillRect l="-847" t="-2025" b="-33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32134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B21CAB-878F-024E-A031-0C4ED99A45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7487" y="-142875"/>
            <a:ext cx="11685354" cy="1466467"/>
          </a:xfrm>
        </p:spPr>
        <p:txBody>
          <a:bodyPr>
            <a:normAutofit/>
          </a:bodyPr>
          <a:lstStyle/>
          <a:p>
            <a:r>
              <a:rPr lang="en-US" dirty="0"/>
              <a:t>Predictions are Not Made in the 6 Hour Window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0134C8-5478-B747-9A4D-453E89E534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Optimal was defined as 6 hours before the occurrence of sepsis</a:t>
            </a:r>
          </a:p>
          <a:p>
            <a:r>
              <a:rPr lang="en-US" dirty="0"/>
              <a:t>Our model often detects sepsis much further in advance, regularly over 24 hours</a:t>
            </a:r>
          </a:p>
          <a:p>
            <a:r>
              <a:rPr lang="en-US" dirty="0"/>
              <a:t>This again suggests our hypothesis of susceptibility:</a:t>
            </a:r>
          </a:p>
          <a:p>
            <a:pPr lvl="1"/>
            <a:r>
              <a:rPr lang="en-US" dirty="0"/>
              <a:t>The model seems to be filtering out low risk cases</a:t>
            </a:r>
          </a:p>
          <a:p>
            <a:pPr lvl="1"/>
            <a:r>
              <a:rPr lang="en-US" dirty="0"/>
              <a:t>This is more of a risk-stratification model as opposed to one predicting sepsis occurrence</a:t>
            </a:r>
          </a:p>
          <a:p>
            <a:pPr lvl="1"/>
            <a:r>
              <a:rPr lang="en-US" dirty="0"/>
              <a:t>The usefulness of this should be determined by clinicians, a threshold can be set to achieve clinically meaningful sensitivity and specificity</a:t>
            </a:r>
          </a:p>
        </p:txBody>
      </p:sp>
    </p:spTree>
    <p:extLst>
      <p:ext uri="{BB962C8B-B14F-4D97-AF65-F5344CB8AC3E}">
        <p14:creationId xmlns:p14="http://schemas.microsoft.com/office/powerpoint/2010/main" val="276957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FCC07D-38EA-DC45-A5B4-F6BF7B1DAC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Official Challenge Results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50F7D93-CABA-7A42-82BE-68706F6EA1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750349"/>
              </p:ext>
            </p:extLst>
          </p:nvPr>
        </p:nvGraphicFramePr>
        <p:xfrm>
          <a:off x="1235694" y="1385896"/>
          <a:ext cx="9648942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4681">
                  <a:extLst>
                    <a:ext uri="{9D8B030D-6E8A-4147-A177-3AD203B41FA5}">
                      <a16:colId xmlns:a16="http://schemas.microsoft.com/office/drawing/2014/main" val="1484707841"/>
                    </a:ext>
                  </a:extLst>
                </a:gridCol>
                <a:gridCol w="4665933">
                  <a:extLst>
                    <a:ext uri="{9D8B030D-6E8A-4147-A177-3AD203B41FA5}">
                      <a16:colId xmlns:a16="http://schemas.microsoft.com/office/drawing/2014/main" val="1518830170"/>
                    </a:ext>
                  </a:extLst>
                </a:gridCol>
                <a:gridCol w="3218328">
                  <a:extLst>
                    <a:ext uri="{9D8B030D-6E8A-4147-A177-3AD203B41FA5}">
                      <a16:colId xmlns:a16="http://schemas.microsoft.com/office/drawing/2014/main" val="3766487551"/>
                    </a:ext>
                  </a:extLst>
                </a:gridCol>
              </a:tblGrid>
              <a:tr h="436468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Rank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Team Name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Utility Score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1718082"/>
                  </a:ext>
                </a:extLst>
              </a:tr>
              <a:tr h="1884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Can I get your Signature?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0.360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610105"/>
                  </a:ext>
                </a:extLst>
              </a:tr>
              <a:tr h="4637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Sepsyd</a:t>
                      </a:r>
                      <a:endParaRPr lang="en-US" sz="2600" baseline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0.345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894755"/>
                  </a:ext>
                </a:extLst>
              </a:tr>
              <a:tr h="4637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Separatrix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0.339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3139"/>
                  </a:ext>
                </a:extLst>
              </a:tr>
              <a:tr h="349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FlyingBubble</a:t>
                      </a:r>
                      <a:endParaRPr lang="en-US" sz="2600" baseline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42913"/>
                  </a:ext>
                </a:extLst>
              </a:tr>
              <a:tr h="2762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CTL-Team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0.337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35828"/>
                  </a:ext>
                </a:extLst>
              </a:tr>
            </a:tbl>
          </a:graphicData>
        </a:graphic>
      </p:graphicFrame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CC898ED-53F8-5F4D-BEE0-CD2317C76F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7488" y="4729162"/>
            <a:ext cx="11685354" cy="1814513"/>
          </a:xfrm>
        </p:spPr>
        <p:txBody>
          <a:bodyPr>
            <a:noAutofit/>
          </a:bodyPr>
          <a:lstStyle/>
          <a:p>
            <a:r>
              <a:rPr lang="en-US" dirty="0"/>
              <a:t>‘Can I get your Signature?’ officially ranked 1</a:t>
            </a:r>
            <a:r>
              <a:rPr lang="en-US" baseline="30000" dirty="0"/>
              <a:t>st</a:t>
            </a:r>
            <a:r>
              <a:rPr lang="en-US" dirty="0"/>
              <a:t> of 105 teams that took part in the official phase of the challenge</a:t>
            </a:r>
          </a:p>
          <a:p>
            <a:r>
              <a:rPr lang="en-US" dirty="0"/>
              <a:t>There is a significant difference in score between 1</a:t>
            </a:r>
            <a:r>
              <a:rPr lang="en-US" baseline="30000" dirty="0"/>
              <a:t>st</a:t>
            </a:r>
            <a:r>
              <a:rPr lang="en-US" dirty="0"/>
              <a:t> and 2</a:t>
            </a:r>
            <a:r>
              <a:rPr lang="en-US" baseline="30000" dirty="0"/>
              <a:t>nd</a:t>
            </a:r>
            <a:r>
              <a:rPr lang="en-US" dirty="0"/>
              <a:t> place</a:t>
            </a:r>
          </a:p>
        </p:txBody>
      </p:sp>
    </p:spTree>
    <p:extLst>
      <p:ext uri="{BB962C8B-B14F-4D97-AF65-F5344CB8AC3E}">
        <p14:creationId xmlns:p14="http://schemas.microsoft.com/office/powerpoint/2010/main" val="2019370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A8664F-2A81-684D-8123-1E22A53CCD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Generating Actionable Decisions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D778A6-D0C2-9D40-9A8E-7863D0959A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We wish to create </a:t>
            </a:r>
            <a:r>
              <a:rPr lang="en-US" b="1" dirty="0"/>
              <a:t>clinically actionable information to physicians</a:t>
            </a:r>
            <a:r>
              <a:rPr lang="en-US" dirty="0"/>
              <a:t> to help make decisions inside hospitals</a:t>
            </a:r>
          </a:p>
          <a:p>
            <a:r>
              <a:rPr lang="en-US" dirty="0"/>
              <a:t>Given the regression output, </a:t>
            </a:r>
            <a:r>
              <a:rPr lang="en-US" b="1" dirty="0"/>
              <a:t>set a threshold that, once exceeded, will mark a patient ‘at risk’ </a:t>
            </a:r>
            <a:r>
              <a:rPr lang="en-US" dirty="0"/>
              <a:t>of developing sepsis</a:t>
            </a:r>
          </a:p>
          <a:p>
            <a:r>
              <a:rPr lang="en-US" dirty="0"/>
              <a:t>This can be achieved with an </a:t>
            </a:r>
            <a:r>
              <a:rPr lang="en-US" b="1" dirty="0"/>
              <a:t>AUC of 0.868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803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394B8A-E11C-BF47-B5CA-505D37F7B1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Generating Actionable Decisions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86379D-34E8-8A42-AA8A-886A60CB6E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1017"/>
          <a:stretch/>
        </p:blipFill>
        <p:spPr>
          <a:xfrm>
            <a:off x="6176963" y="1613553"/>
            <a:ext cx="5627433" cy="45872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A64D6C-6C05-4944-99D5-135EC0816A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8983"/>
          <a:stretch/>
        </p:blipFill>
        <p:spPr>
          <a:xfrm>
            <a:off x="315933" y="1613553"/>
            <a:ext cx="5861030" cy="458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927463-3AEF-F946-A709-9297FE8720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3D32A7-62C4-D34F-A1B3-6BD04200627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150" y="1241866"/>
            <a:ext cx="11823700" cy="4318000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F82F88A-918C-AB47-B838-41A1874C6D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7487" y="5799019"/>
            <a:ext cx="11685355" cy="767362"/>
          </a:xfrm>
        </p:spPr>
        <p:txBody>
          <a:bodyPr>
            <a:normAutofit/>
          </a:bodyPr>
          <a:lstStyle/>
          <a:p>
            <a:r>
              <a:rPr lang="en-GB" dirty="0"/>
              <a:t>Laboratory values are very sparsely filled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71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B89C1A-B186-354C-93D0-9CBDFE0B34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Non-Signature Terms are Useful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DAE70A-FF73-504A-BF6A-AB523E1730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7487" y="1323592"/>
            <a:ext cx="11974513" cy="5003636"/>
          </a:xfrm>
        </p:spPr>
        <p:txBody>
          <a:bodyPr/>
          <a:lstStyle/>
          <a:p>
            <a:r>
              <a:rPr lang="en-GB" dirty="0"/>
              <a:t>More terms (higher truncation order) needed for high accuracy</a:t>
            </a:r>
          </a:p>
          <a:p>
            <a:r>
              <a:rPr lang="en-GB" dirty="0"/>
              <a:t>Number of terms (and thus coefficients) increase exponentially with truncation level</a:t>
            </a:r>
          </a:p>
          <a:p>
            <a:pPr lvl="1"/>
            <a:r>
              <a:rPr lang="en-GB" dirty="0"/>
              <a:t>This increases difficulty of the regression</a:t>
            </a:r>
          </a:p>
          <a:p>
            <a:pPr lvl="1"/>
            <a:r>
              <a:rPr lang="en-GB" dirty="0"/>
              <a:t>With low levels of data, noise in coefficients is a problem</a:t>
            </a:r>
          </a:p>
          <a:p>
            <a:endParaRPr lang="en-GB" dirty="0"/>
          </a:p>
          <a:p>
            <a:r>
              <a:rPr lang="en-GB" dirty="0"/>
              <a:t>Generation of features with expert knowledge is necessary in cases with small data</a:t>
            </a:r>
          </a:p>
          <a:p>
            <a:pPr lvl="1"/>
            <a:r>
              <a:rPr lang="en-GB" dirty="0"/>
              <a:t>Physicians who analyse the patient likely look at extreme values (min/max) over a time window</a:t>
            </a:r>
          </a:p>
          <a:p>
            <a:pPr lvl="1"/>
            <a:r>
              <a:rPr lang="en-GB" dirty="0"/>
              <a:t>Extracting such a feature directly is better than relying on the signature in this case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8412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B21CAB-878F-024E-A031-0C4ED99A45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7487" y="-142875"/>
            <a:ext cx="11685354" cy="1466467"/>
          </a:xfrm>
        </p:spPr>
        <p:txBody>
          <a:bodyPr>
            <a:normAutofit/>
          </a:bodyPr>
          <a:lstStyle/>
          <a:p>
            <a:r>
              <a:rPr lang="en-US" dirty="0"/>
              <a:t>Some Reflections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0134C8-5478-B747-9A4D-453E89E534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Should have used the LSTM model output as a feature</a:t>
            </a:r>
          </a:p>
          <a:p>
            <a:r>
              <a:rPr lang="en-US" dirty="0"/>
              <a:t>Additional </a:t>
            </a:r>
            <a:r>
              <a:rPr lang="en-US" dirty="0" err="1"/>
              <a:t>vars</a:t>
            </a:r>
            <a:r>
              <a:rPr lang="en-US" dirty="0"/>
              <a:t> to be included</a:t>
            </a:r>
          </a:p>
          <a:p>
            <a:r>
              <a:rPr lang="en-US" dirty="0"/>
              <a:t>Marker that denotes how long a variable has been missing</a:t>
            </a:r>
          </a:p>
          <a:p>
            <a:r>
              <a:rPr lang="en-US" dirty="0"/>
              <a:t>Weighted binary loss </a:t>
            </a:r>
          </a:p>
          <a:p>
            <a:r>
              <a:rPr lang="en-US" dirty="0"/>
              <a:t>Improved </a:t>
            </a:r>
            <a:r>
              <a:rPr lang="en-US" dirty="0" err="1"/>
              <a:t>param</a:t>
            </a:r>
            <a:r>
              <a:rPr lang="en-US" dirty="0"/>
              <a:t> optimization</a:t>
            </a:r>
          </a:p>
          <a:p>
            <a:r>
              <a:rPr lang="en-US" dirty="0"/>
              <a:t>Hospital training methods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39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31BFE0-D096-1346-8620-64681A1821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Missingness of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77CA0C-50A6-5047-B57B-A379493A095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162116"/>
            <a:ext cx="12192000" cy="553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7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A5F20F-6EFA-5A40-A85B-095D457187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Missingness of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F4048-9D94-5742-BF77-429558136C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Use a forward-fill method to impute missing values</a:t>
            </a:r>
          </a:p>
          <a:p>
            <a:r>
              <a:rPr lang="en-US" dirty="0"/>
              <a:t>The algorithm has no information about how long a data value has been missing for</a:t>
            </a:r>
          </a:p>
          <a:p>
            <a:pPr lvl="1"/>
            <a:r>
              <a:rPr lang="en-US" dirty="0"/>
              <a:t>Lost information I should have accounted for </a:t>
            </a:r>
          </a:p>
          <a:p>
            <a:pPr lvl="1"/>
            <a:r>
              <a:rPr lang="en-US" dirty="0"/>
              <a:t>Add an variable to denote the time since last measurement</a:t>
            </a:r>
          </a:p>
        </p:txBody>
      </p:sp>
    </p:spTree>
    <p:extLst>
      <p:ext uri="{BB962C8B-B14F-4D97-AF65-F5344CB8AC3E}">
        <p14:creationId xmlns:p14="http://schemas.microsoft.com/office/powerpoint/2010/main" val="2881090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31BFE0-D096-1346-8620-64681A1821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Data: 3 Unique Hospitals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A2A93EE-8240-F94E-B406-E054D57E030E}"/>
              </a:ext>
            </a:extLst>
          </p:cNvPr>
          <p:cNvSpPr/>
          <p:nvPr/>
        </p:nvSpPr>
        <p:spPr>
          <a:xfrm>
            <a:off x="1119988" y="1528762"/>
            <a:ext cx="3104248" cy="4851399"/>
          </a:xfrm>
          <a:custGeom>
            <a:avLst/>
            <a:gdLst>
              <a:gd name="connsiteX0" fmla="*/ 0 w 3104248"/>
              <a:gd name="connsiteY0" fmla="*/ 310425 h 4851399"/>
              <a:gd name="connsiteX1" fmla="*/ 310425 w 3104248"/>
              <a:gd name="connsiteY1" fmla="*/ 0 h 4851399"/>
              <a:gd name="connsiteX2" fmla="*/ 2793823 w 3104248"/>
              <a:gd name="connsiteY2" fmla="*/ 0 h 4851399"/>
              <a:gd name="connsiteX3" fmla="*/ 3104248 w 3104248"/>
              <a:gd name="connsiteY3" fmla="*/ 310425 h 4851399"/>
              <a:gd name="connsiteX4" fmla="*/ 3104248 w 3104248"/>
              <a:gd name="connsiteY4" fmla="*/ 4540974 h 4851399"/>
              <a:gd name="connsiteX5" fmla="*/ 2793823 w 3104248"/>
              <a:gd name="connsiteY5" fmla="*/ 4851399 h 4851399"/>
              <a:gd name="connsiteX6" fmla="*/ 310425 w 3104248"/>
              <a:gd name="connsiteY6" fmla="*/ 4851399 h 4851399"/>
              <a:gd name="connsiteX7" fmla="*/ 0 w 3104248"/>
              <a:gd name="connsiteY7" fmla="*/ 4540974 h 4851399"/>
              <a:gd name="connsiteX8" fmla="*/ 0 w 3104248"/>
              <a:gd name="connsiteY8" fmla="*/ 310425 h 4851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04248" h="4851399">
                <a:moveTo>
                  <a:pt x="0" y="310425"/>
                </a:moveTo>
                <a:cubicBezTo>
                  <a:pt x="0" y="138982"/>
                  <a:pt x="138982" y="0"/>
                  <a:pt x="310425" y="0"/>
                </a:cubicBezTo>
                <a:lnTo>
                  <a:pt x="2793823" y="0"/>
                </a:lnTo>
                <a:cubicBezTo>
                  <a:pt x="2965266" y="0"/>
                  <a:pt x="3104248" y="138982"/>
                  <a:pt x="3104248" y="310425"/>
                </a:cubicBezTo>
                <a:lnTo>
                  <a:pt x="3104248" y="4540974"/>
                </a:lnTo>
                <a:cubicBezTo>
                  <a:pt x="3104248" y="4712417"/>
                  <a:pt x="2965266" y="4851399"/>
                  <a:pt x="2793823" y="4851399"/>
                </a:cubicBezTo>
                <a:lnTo>
                  <a:pt x="310425" y="4851399"/>
                </a:lnTo>
                <a:cubicBezTo>
                  <a:pt x="138982" y="4851399"/>
                  <a:pt x="0" y="4712417"/>
                  <a:pt x="0" y="4540974"/>
                </a:cubicBezTo>
                <a:lnTo>
                  <a:pt x="0" y="310425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247650" rIns="247650" bIns="3643630" numCol="1" spcCol="1270" anchor="ctr" anchorCtr="1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6500" kern="1200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5532F63F-7812-DB4B-921C-525E2E695581}"/>
              </a:ext>
            </a:extLst>
          </p:cNvPr>
          <p:cNvSpPr/>
          <p:nvPr/>
        </p:nvSpPr>
        <p:spPr>
          <a:xfrm>
            <a:off x="4457056" y="1528762"/>
            <a:ext cx="3104248" cy="4851399"/>
          </a:xfrm>
          <a:custGeom>
            <a:avLst/>
            <a:gdLst>
              <a:gd name="connsiteX0" fmla="*/ 0 w 3104248"/>
              <a:gd name="connsiteY0" fmla="*/ 310425 h 4851399"/>
              <a:gd name="connsiteX1" fmla="*/ 310425 w 3104248"/>
              <a:gd name="connsiteY1" fmla="*/ 0 h 4851399"/>
              <a:gd name="connsiteX2" fmla="*/ 2793823 w 3104248"/>
              <a:gd name="connsiteY2" fmla="*/ 0 h 4851399"/>
              <a:gd name="connsiteX3" fmla="*/ 3104248 w 3104248"/>
              <a:gd name="connsiteY3" fmla="*/ 310425 h 4851399"/>
              <a:gd name="connsiteX4" fmla="*/ 3104248 w 3104248"/>
              <a:gd name="connsiteY4" fmla="*/ 4540974 h 4851399"/>
              <a:gd name="connsiteX5" fmla="*/ 2793823 w 3104248"/>
              <a:gd name="connsiteY5" fmla="*/ 4851399 h 4851399"/>
              <a:gd name="connsiteX6" fmla="*/ 310425 w 3104248"/>
              <a:gd name="connsiteY6" fmla="*/ 4851399 h 4851399"/>
              <a:gd name="connsiteX7" fmla="*/ 0 w 3104248"/>
              <a:gd name="connsiteY7" fmla="*/ 4540974 h 4851399"/>
              <a:gd name="connsiteX8" fmla="*/ 0 w 3104248"/>
              <a:gd name="connsiteY8" fmla="*/ 310425 h 4851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04248" h="4851399">
                <a:moveTo>
                  <a:pt x="0" y="310425"/>
                </a:moveTo>
                <a:cubicBezTo>
                  <a:pt x="0" y="138982"/>
                  <a:pt x="138982" y="0"/>
                  <a:pt x="310425" y="0"/>
                </a:cubicBezTo>
                <a:lnTo>
                  <a:pt x="2793823" y="0"/>
                </a:lnTo>
                <a:cubicBezTo>
                  <a:pt x="2965266" y="0"/>
                  <a:pt x="3104248" y="138982"/>
                  <a:pt x="3104248" y="310425"/>
                </a:cubicBezTo>
                <a:lnTo>
                  <a:pt x="3104248" y="4540974"/>
                </a:lnTo>
                <a:cubicBezTo>
                  <a:pt x="3104248" y="4712417"/>
                  <a:pt x="2965266" y="4851399"/>
                  <a:pt x="2793823" y="4851399"/>
                </a:cubicBezTo>
                <a:lnTo>
                  <a:pt x="310425" y="4851399"/>
                </a:lnTo>
                <a:cubicBezTo>
                  <a:pt x="138982" y="4851399"/>
                  <a:pt x="0" y="4712417"/>
                  <a:pt x="0" y="4540974"/>
                </a:cubicBezTo>
                <a:lnTo>
                  <a:pt x="0" y="310425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247650" rIns="247650" bIns="3643630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6500" kern="1200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ACCB6693-9BFA-0B4A-AAB1-CD74B1E838A8}"/>
              </a:ext>
            </a:extLst>
          </p:cNvPr>
          <p:cNvSpPr/>
          <p:nvPr/>
        </p:nvSpPr>
        <p:spPr>
          <a:xfrm>
            <a:off x="7794124" y="1528762"/>
            <a:ext cx="3104248" cy="4851399"/>
          </a:xfrm>
          <a:custGeom>
            <a:avLst/>
            <a:gdLst>
              <a:gd name="connsiteX0" fmla="*/ 0 w 3104248"/>
              <a:gd name="connsiteY0" fmla="*/ 310425 h 4851399"/>
              <a:gd name="connsiteX1" fmla="*/ 310425 w 3104248"/>
              <a:gd name="connsiteY1" fmla="*/ 0 h 4851399"/>
              <a:gd name="connsiteX2" fmla="*/ 2793823 w 3104248"/>
              <a:gd name="connsiteY2" fmla="*/ 0 h 4851399"/>
              <a:gd name="connsiteX3" fmla="*/ 3104248 w 3104248"/>
              <a:gd name="connsiteY3" fmla="*/ 310425 h 4851399"/>
              <a:gd name="connsiteX4" fmla="*/ 3104248 w 3104248"/>
              <a:gd name="connsiteY4" fmla="*/ 4540974 h 4851399"/>
              <a:gd name="connsiteX5" fmla="*/ 2793823 w 3104248"/>
              <a:gd name="connsiteY5" fmla="*/ 4851399 h 4851399"/>
              <a:gd name="connsiteX6" fmla="*/ 310425 w 3104248"/>
              <a:gd name="connsiteY6" fmla="*/ 4851399 h 4851399"/>
              <a:gd name="connsiteX7" fmla="*/ 0 w 3104248"/>
              <a:gd name="connsiteY7" fmla="*/ 4540974 h 4851399"/>
              <a:gd name="connsiteX8" fmla="*/ 0 w 3104248"/>
              <a:gd name="connsiteY8" fmla="*/ 310425 h 4851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04248" h="4851399">
                <a:moveTo>
                  <a:pt x="0" y="310425"/>
                </a:moveTo>
                <a:cubicBezTo>
                  <a:pt x="0" y="138982"/>
                  <a:pt x="138982" y="0"/>
                  <a:pt x="310425" y="0"/>
                </a:cubicBezTo>
                <a:lnTo>
                  <a:pt x="2793823" y="0"/>
                </a:lnTo>
                <a:cubicBezTo>
                  <a:pt x="2965266" y="0"/>
                  <a:pt x="3104248" y="138982"/>
                  <a:pt x="3104248" y="310425"/>
                </a:cubicBezTo>
                <a:lnTo>
                  <a:pt x="3104248" y="4540974"/>
                </a:lnTo>
                <a:cubicBezTo>
                  <a:pt x="3104248" y="4712417"/>
                  <a:pt x="2965266" y="4851399"/>
                  <a:pt x="2793823" y="4851399"/>
                </a:cubicBezTo>
                <a:lnTo>
                  <a:pt x="310425" y="4851399"/>
                </a:lnTo>
                <a:cubicBezTo>
                  <a:pt x="138982" y="4851399"/>
                  <a:pt x="0" y="4712417"/>
                  <a:pt x="0" y="4540974"/>
                </a:cubicBezTo>
                <a:lnTo>
                  <a:pt x="0" y="310425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247650" rIns="247650" bIns="3643630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6500" kern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E55FFE-511A-9A4B-990D-1C5FF88174B3}"/>
              </a:ext>
            </a:extLst>
          </p:cNvPr>
          <p:cNvSpPr txBox="1"/>
          <p:nvPr/>
        </p:nvSpPr>
        <p:spPr>
          <a:xfrm>
            <a:off x="2133269" y="2550933"/>
            <a:ext cx="107768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dirty="0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0D474E-EA5D-6441-BA2A-3A63591E5510}"/>
              </a:ext>
            </a:extLst>
          </p:cNvPr>
          <p:cNvSpPr txBox="1"/>
          <p:nvPr/>
        </p:nvSpPr>
        <p:spPr>
          <a:xfrm>
            <a:off x="5470337" y="2550933"/>
            <a:ext cx="107768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dirty="0"/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0357A9-0C4E-8B4D-B447-21B49234474A}"/>
              </a:ext>
            </a:extLst>
          </p:cNvPr>
          <p:cNvSpPr txBox="1"/>
          <p:nvPr/>
        </p:nvSpPr>
        <p:spPr>
          <a:xfrm>
            <a:off x="8807405" y="2550933"/>
            <a:ext cx="107768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35691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31BFE0-D096-1346-8620-64681A1821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Data: 3 Unique Hospitals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ACCB6693-9BFA-0B4A-AAB1-CD74B1E838A8}"/>
              </a:ext>
            </a:extLst>
          </p:cNvPr>
          <p:cNvSpPr/>
          <p:nvPr/>
        </p:nvSpPr>
        <p:spPr>
          <a:xfrm>
            <a:off x="7794124" y="1528762"/>
            <a:ext cx="3104248" cy="4851399"/>
          </a:xfrm>
          <a:custGeom>
            <a:avLst/>
            <a:gdLst>
              <a:gd name="connsiteX0" fmla="*/ 0 w 3104248"/>
              <a:gd name="connsiteY0" fmla="*/ 310425 h 4851399"/>
              <a:gd name="connsiteX1" fmla="*/ 310425 w 3104248"/>
              <a:gd name="connsiteY1" fmla="*/ 0 h 4851399"/>
              <a:gd name="connsiteX2" fmla="*/ 2793823 w 3104248"/>
              <a:gd name="connsiteY2" fmla="*/ 0 h 4851399"/>
              <a:gd name="connsiteX3" fmla="*/ 3104248 w 3104248"/>
              <a:gd name="connsiteY3" fmla="*/ 310425 h 4851399"/>
              <a:gd name="connsiteX4" fmla="*/ 3104248 w 3104248"/>
              <a:gd name="connsiteY4" fmla="*/ 4540974 h 4851399"/>
              <a:gd name="connsiteX5" fmla="*/ 2793823 w 3104248"/>
              <a:gd name="connsiteY5" fmla="*/ 4851399 h 4851399"/>
              <a:gd name="connsiteX6" fmla="*/ 310425 w 3104248"/>
              <a:gd name="connsiteY6" fmla="*/ 4851399 h 4851399"/>
              <a:gd name="connsiteX7" fmla="*/ 0 w 3104248"/>
              <a:gd name="connsiteY7" fmla="*/ 4540974 h 4851399"/>
              <a:gd name="connsiteX8" fmla="*/ 0 w 3104248"/>
              <a:gd name="connsiteY8" fmla="*/ 310425 h 4851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04248" h="4851399">
                <a:moveTo>
                  <a:pt x="0" y="310425"/>
                </a:moveTo>
                <a:cubicBezTo>
                  <a:pt x="0" y="138982"/>
                  <a:pt x="138982" y="0"/>
                  <a:pt x="310425" y="0"/>
                </a:cubicBezTo>
                <a:lnTo>
                  <a:pt x="2793823" y="0"/>
                </a:lnTo>
                <a:cubicBezTo>
                  <a:pt x="2965266" y="0"/>
                  <a:pt x="3104248" y="138982"/>
                  <a:pt x="3104248" y="310425"/>
                </a:cubicBezTo>
                <a:lnTo>
                  <a:pt x="3104248" y="4540974"/>
                </a:lnTo>
                <a:cubicBezTo>
                  <a:pt x="3104248" y="4712417"/>
                  <a:pt x="2965266" y="4851399"/>
                  <a:pt x="2793823" y="4851399"/>
                </a:cubicBezTo>
                <a:lnTo>
                  <a:pt x="310425" y="4851399"/>
                </a:lnTo>
                <a:cubicBezTo>
                  <a:pt x="138982" y="4851399"/>
                  <a:pt x="0" y="4712417"/>
                  <a:pt x="0" y="4540974"/>
                </a:cubicBezTo>
                <a:lnTo>
                  <a:pt x="0" y="310425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247650" rIns="247650" bIns="3643630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6500" kern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0357A9-0C4E-8B4D-B447-21B49234474A}"/>
              </a:ext>
            </a:extLst>
          </p:cNvPr>
          <p:cNvSpPr txBox="1"/>
          <p:nvPr/>
        </p:nvSpPr>
        <p:spPr>
          <a:xfrm>
            <a:off x="8807405" y="2550933"/>
            <a:ext cx="107768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dirty="0"/>
              <a:t>C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29D7C417-25DC-7C45-9B01-D9F3952BA90C}"/>
              </a:ext>
            </a:extLst>
          </p:cNvPr>
          <p:cNvSpPr/>
          <p:nvPr/>
        </p:nvSpPr>
        <p:spPr>
          <a:xfrm>
            <a:off x="4457056" y="1528762"/>
            <a:ext cx="3104248" cy="2265361"/>
          </a:xfrm>
          <a:custGeom>
            <a:avLst/>
            <a:gdLst>
              <a:gd name="connsiteX0" fmla="*/ 0 w 3104248"/>
              <a:gd name="connsiteY0" fmla="*/ 310425 h 4851399"/>
              <a:gd name="connsiteX1" fmla="*/ 310425 w 3104248"/>
              <a:gd name="connsiteY1" fmla="*/ 0 h 4851399"/>
              <a:gd name="connsiteX2" fmla="*/ 2793823 w 3104248"/>
              <a:gd name="connsiteY2" fmla="*/ 0 h 4851399"/>
              <a:gd name="connsiteX3" fmla="*/ 3104248 w 3104248"/>
              <a:gd name="connsiteY3" fmla="*/ 310425 h 4851399"/>
              <a:gd name="connsiteX4" fmla="*/ 3104248 w 3104248"/>
              <a:gd name="connsiteY4" fmla="*/ 4540974 h 4851399"/>
              <a:gd name="connsiteX5" fmla="*/ 2793823 w 3104248"/>
              <a:gd name="connsiteY5" fmla="*/ 4851399 h 4851399"/>
              <a:gd name="connsiteX6" fmla="*/ 310425 w 3104248"/>
              <a:gd name="connsiteY6" fmla="*/ 4851399 h 4851399"/>
              <a:gd name="connsiteX7" fmla="*/ 0 w 3104248"/>
              <a:gd name="connsiteY7" fmla="*/ 4540974 h 4851399"/>
              <a:gd name="connsiteX8" fmla="*/ 0 w 3104248"/>
              <a:gd name="connsiteY8" fmla="*/ 310425 h 4851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04248" h="4851399">
                <a:moveTo>
                  <a:pt x="0" y="310425"/>
                </a:moveTo>
                <a:cubicBezTo>
                  <a:pt x="0" y="138982"/>
                  <a:pt x="138982" y="0"/>
                  <a:pt x="310425" y="0"/>
                </a:cubicBezTo>
                <a:lnTo>
                  <a:pt x="2793823" y="0"/>
                </a:lnTo>
                <a:cubicBezTo>
                  <a:pt x="2965266" y="0"/>
                  <a:pt x="3104248" y="138982"/>
                  <a:pt x="3104248" y="310425"/>
                </a:cubicBezTo>
                <a:lnTo>
                  <a:pt x="3104248" y="4540974"/>
                </a:lnTo>
                <a:cubicBezTo>
                  <a:pt x="3104248" y="4712417"/>
                  <a:pt x="2965266" y="4851399"/>
                  <a:pt x="2793823" y="4851399"/>
                </a:cubicBezTo>
                <a:lnTo>
                  <a:pt x="310425" y="4851399"/>
                </a:lnTo>
                <a:cubicBezTo>
                  <a:pt x="138982" y="4851399"/>
                  <a:pt x="0" y="4712417"/>
                  <a:pt x="0" y="4540974"/>
                </a:cubicBezTo>
                <a:lnTo>
                  <a:pt x="0" y="310425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247650" rIns="247650" bIns="3643630" numCol="1" spcCol="1270" anchor="ctr" anchorCtr="1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6500" kern="1200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D93FEC3-C03E-3E41-80FD-1F4EDF9EEA57}"/>
              </a:ext>
            </a:extLst>
          </p:cNvPr>
          <p:cNvSpPr/>
          <p:nvPr/>
        </p:nvSpPr>
        <p:spPr>
          <a:xfrm>
            <a:off x="4457056" y="4114800"/>
            <a:ext cx="3104248" cy="2265361"/>
          </a:xfrm>
          <a:custGeom>
            <a:avLst/>
            <a:gdLst>
              <a:gd name="connsiteX0" fmla="*/ 0 w 3104248"/>
              <a:gd name="connsiteY0" fmla="*/ 310425 h 4851399"/>
              <a:gd name="connsiteX1" fmla="*/ 310425 w 3104248"/>
              <a:gd name="connsiteY1" fmla="*/ 0 h 4851399"/>
              <a:gd name="connsiteX2" fmla="*/ 2793823 w 3104248"/>
              <a:gd name="connsiteY2" fmla="*/ 0 h 4851399"/>
              <a:gd name="connsiteX3" fmla="*/ 3104248 w 3104248"/>
              <a:gd name="connsiteY3" fmla="*/ 310425 h 4851399"/>
              <a:gd name="connsiteX4" fmla="*/ 3104248 w 3104248"/>
              <a:gd name="connsiteY4" fmla="*/ 4540974 h 4851399"/>
              <a:gd name="connsiteX5" fmla="*/ 2793823 w 3104248"/>
              <a:gd name="connsiteY5" fmla="*/ 4851399 h 4851399"/>
              <a:gd name="connsiteX6" fmla="*/ 310425 w 3104248"/>
              <a:gd name="connsiteY6" fmla="*/ 4851399 h 4851399"/>
              <a:gd name="connsiteX7" fmla="*/ 0 w 3104248"/>
              <a:gd name="connsiteY7" fmla="*/ 4540974 h 4851399"/>
              <a:gd name="connsiteX8" fmla="*/ 0 w 3104248"/>
              <a:gd name="connsiteY8" fmla="*/ 310425 h 4851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04248" h="4851399">
                <a:moveTo>
                  <a:pt x="0" y="310425"/>
                </a:moveTo>
                <a:cubicBezTo>
                  <a:pt x="0" y="138982"/>
                  <a:pt x="138982" y="0"/>
                  <a:pt x="310425" y="0"/>
                </a:cubicBezTo>
                <a:lnTo>
                  <a:pt x="2793823" y="0"/>
                </a:lnTo>
                <a:cubicBezTo>
                  <a:pt x="2965266" y="0"/>
                  <a:pt x="3104248" y="138982"/>
                  <a:pt x="3104248" y="310425"/>
                </a:cubicBezTo>
                <a:lnTo>
                  <a:pt x="3104248" y="4540974"/>
                </a:lnTo>
                <a:cubicBezTo>
                  <a:pt x="3104248" y="4712417"/>
                  <a:pt x="2965266" y="4851399"/>
                  <a:pt x="2793823" y="4851399"/>
                </a:cubicBezTo>
                <a:lnTo>
                  <a:pt x="310425" y="4851399"/>
                </a:lnTo>
                <a:cubicBezTo>
                  <a:pt x="138982" y="4851399"/>
                  <a:pt x="0" y="4712417"/>
                  <a:pt x="0" y="4540974"/>
                </a:cubicBezTo>
                <a:lnTo>
                  <a:pt x="0" y="310425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247650" rIns="247650" bIns="3643630" numCol="1" spcCol="1270" anchor="ctr" anchorCtr="1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6500" kern="12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B78CF4B-C108-D541-89A9-7B95EEE13CAA}"/>
              </a:ext>
            </a:extLst>
          </p:cNvPr>
          <p:cNvGrpSpPr/>
          <p:nvPr/>
        </p:nvGrpSpPr>
        <p:grpSpPr>
          <a:xfrm>
            <a:off x="1119988" y="1528762"/>
            <a:ext cx="9778384" cy="4851399"/>
            <a:chOff x="1118793" y="1325562"/>
            <a:chExt cx="9778384" cy="4851399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F71B0E3-D91C-AB4E-BCFD-86E15FDC4B63}"/>
                </a:ext>
              </a:extLst>
            </p:cNvPr>
            <p:cNvSpPr/>
            <p:nvPr/>
          </p:nvSpPr>
          <p:spPr>
            <a:xfrm>
              <a:off x="1118793" y="3911600"/>
              <a:ext cx="3104248" cy="2265361"/>
            </a:xfrm>
            <a:custGeom>
              <a:avLst/>
              <a:gdLst>
                <a:gd name="connsiteX0" fmla="*/ 0 w 3104248"/>
                <a:gd name="connsiteY0" fmla="*/ 310425 h 4851399"/>
                <a:gd name="connsiteX1" fmla="*/ 310425 w 3104248"/>
                <a:gd name="connsiteY1" fmla="*/ 0 h 4851399"/>
                <a:gd name="connsiteX2" fmla="*/ 2793823 w 3104248"/>
                <a:gd name="connsiteY2" fmla="*/ 0 h 4851399"/>
                <a:gd name="connsiteX3" fmla="*/ 3104248 w 3104248"/>
                <a:gd name="connsiteY3" fmla="*/ 310425 h 4851399"/>
                <a:gd name="connsiteX4" fmla="*/ 3104248 w 3104248"/>
                <a:gd name="connsiteY4" fmla="*/ 4540974 h 4851399"/>
                <a:gd name="connsiteX5" fmla="*/ 2793823 w 3104248"/>
                <a:gd name="connsiteY5" fmla="*/ 4851399 h 4851399"/>
                <a:gd name="connsiteX6" fmla="*/ 310425 w 3104248"/>
                <a:gd name="connsiteY6" fmla="*/ 4851399 h 4851399"/>
                <a:gd name="connsiteX7" fmla="*/ 0 w 3104248"/>
                <a:gd name="connsiteY7" fmla="*/ 4540974 h 4851399"/>
                <a:gd name="connsiteX8" fmla="*/ 0 w 3104248"/>
                <a:gd name="connsiteY8" fmla="*/ 310425 h 4851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04248" h="4851399">
                  <a:moveTo>
                    <a:pt x="0" y="310425"/>
                  </a:moveTo>
                  <a:cubicBezTo>
                    <a:pt x="0" y="138982"/>
                    <a:pt x="138982" y="0"/>
                    <a:pt x="310425" y="0"/>
                  </a:cubicBezTo>
                  <a:lnTo>
                    <a:pt x="2793823" y="0"/>
                  </a:lnTo>
                  <a:cubicBezTo>
                    <a:pt x="2965266" y="0"/>
                    <a:pt x="3104248" y="138982"/>
                    <a:pt x="3104248" y="310425"/>
                  </a:cubicBezTo>
                  <a:lnTo>
                    <a:pt x="3104248" y="4540974"/>
                  </a:lnTo>
                  <a:cubicBezTo>
                    <a:pt x="3104248" y="4712417"/>
                    <a:pt x="2965266" y="4851399"/>
                    <a:pt x="2793823" y="4851399"/>
                  </a:cubicBezTo>
                  <a:lnTo>
                    <a:pt x="310425" y="4851399"/>
                  </a:lnTo>
                  <a:cubicBezTo>
                    <a:pt x="138982" y="4851399"/>
                    <a:pt x="0" y="4712417"/>
                    <a:pt x="0" y="4540974"/>
                  </a:cubicBezTo>
                  <a:lnTo>
                    <a:pt x="0" y="310425"/>
                  </a:lnTo>
                  <a:close/>
                </a:path>
              </a:pathLst>
            </a:cu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0" tIns="247650" rIns="247650" bIns="3643630" numCol="1" spcCol="1270" anchor="ctr" anchorCtr="1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28ADDB7-D89D-5744-9837-F8AC1748C456}"/>
                </a:ext>
              </a:extLst>
            </p:cNvPr>
            <p:cNvSpPr/>
            <p:nvPr/>
          </p:nvSpPr>
          <p:spPr>
            <a:xfrm>
              <a:off x="7792929" y="1325562"/>
              <a:ext cx="3104248" cy="4851399"/>
            </a:xfrm>
            <a:custGeom>
              <a:avLst/>
              <a:gdLst>
                <a:gd name="connsiteX0" fmla="*/ 0 w 3104248"/>
                <a:gd name="connsiteY0" fmla="*/ 310425 h 4851399"/>
                <a:gd name="connsiteX1" fmla="*/ 310425 w 3104248"/>
                <a:gd name="connsiteY1" fmla="*/ 0 h 4851399"/>
                <a:gd name="connsiteX2" fmla="*/ 2793823 w 3104248"/>
                <a:gd name="connsiteY2" fmla="*/ 0 h 4851399"/>
                <a:gd name="connsiteX3" fmla="*/ 3104248 w 3104248"/>
                <a:gd name="connsiteY3" fmla="*/ 310425 h 4851399"/>
                <a:gd name="connsiteX4" fmla="*/ 3104248 w 3104248"/>
                <a:gd name="connsiteY4" fmla="*/ 4540974 h 4851399"/>
                <a:gd name="connsiteX5" fmla="*/ 2793823 w 3104248"/>
                <a:gd name="connsiteY5" fmla="*/ 4851399 h 4851399"/>
                <a:gd name="connsiteX6" fmla="*/ 310425 w 3104248"/>
                <a:gd name="connsiteY6" fmla="*/ 4851399 h 4851399"/>
                <a:gd name="connsiteX7" fmla="*/ 0 w 3104248"/>
                <a:gd name="connsiteY7" fmla="*/ 4540974 h 4851399"/>
                <a:gd name="connsiteX8" fmla="*/ 0 w 3104248"/>
                <a:gd name="connsiteY8" fmla="*/ 310425 h 4851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04248" h="4851399">
                  <a:moveTo>
                    <a:pt x="0" y="310425"/>
                  </a:moveTo>
                  <a:cubicBezTo>
                    <a:pt x="0" y="138982"/>
                    <a:pt x="138982" y="0"/>
                    <a:pt x="310425" y="0"/>
                  </a:cubicBezTo>
                  <a:lnTo>
                    <a:pt x="2793823" y="0"/>
                  </a:lnTo>
                  <a:cubicBezTo>
                    <a:pt x="2965266" y="0"/>
                    <a:pt x="3104248" y="138982"/>
                    <a:pt x="3104248" y="310425"/>
                  </a:cubicBezTo>
                  <a:lnTo>
                    <a:pt x="3104248" y="4540974"/>
                  </a:lnTo>
                  <a:cubicBezTo>
                    <a:pt x="3104248" y="4712417"/>
                    <a:pt x="2965266" y="4851399"/>
                    <a:pt x="2793823" y="4851399"/>
                  </a:cubicBezTo>
                  <a:lnTo>
                    <a:pt x="310425" y="4851399"/>
                  </a:lnTo>
                  <a:cubicBezTo>
                    <a:pt x="138982" y="4851399"/>
                    <a:pt x="0" y="4712417"/>
                    <a:pt x="0" y="4540974"/>
                  </a:cubicBezTo>
                  <a:lnTo>
                    <a:pt x="0" y="310425"/>
                  </a:lnTo>
                  <a:close/>
                </a:path>
              </a:pathLst>
            </a:cu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0" tIns="247650" rIns="247650" bIns="364363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 dirty="0"/>
            </a:p>
          </p:txBody>
        </p:sp>
      </p:grpSp>
      <p:sp>
        <p:nvSpPr>
          <p:cNvPr id="18" name="Freeform 17">
            <a:extLst>
              <a:ext uri="{FF2B5EF4-FFF2-40B4-BE49-F238E27FC236}">
                <a16:creationId xmlns:a16="http://schemas.microsoft.com/office/drawing/2014/main" id="{76D24497-60A8-4443-8DF1-382F55CF8F05}"/>
              </a:ext>
            </a:extLst>
          </p:cNvPr>
          <p:cNvSpPr/>
          <p:nvPr/>
        </p:nvSpPr>
        <p:spPr>
          <a:xfrm>
            <a:off x="1119988" y="1528762"/>
            <a:ext cx="3104248" cy="2265361"/>
          </a:xfrm>
          <a:custGeom>
            <a:avLst/>
            <a:gdLst>
              <a:gd name="connsiteX0" fmla="*/ 0 w 3104248"/>
              <a:gd name="connsiteY0" fmla="*/ 310425 h 4851399"/>
              <a:gd name="connsiteX1" fmla="*/ 310425 w 3104248"/>
              <a:gd name="connsiteY1" fmla="*/ 0 h 4851399"/>
              <a:gd name="connsiteX2" fmla="*/ 2793823 w 3104248"/>
              <a:gd name="connsiteY2" fmla="*/ 0 h 4851399"/>
              <a:gd name="connsiteX3" fmla="*/ 3104248 w 3104248"/>
              <a:gd name="connsiteY3" fmla="*/ 310425 h 4851399"/>
              <a:gd name="connsiteX4" fmla="*/ 3104248 w 3104248"/>
              <a:gd name="connsiteY4" fmla="*/ 4540974 h 4851399"/>
              <a:gd name="connsiteX5" fmla="*/ 2793823 w 3104248"/>
              <a:gd name="connsiteY5" fmla="*/ 4851399 h 4851399"/>
              <a:gd name="connsiteX6" fmla="*/ 310425 w 3104248"/>
              <a:gd name="connsiteY6" fmla="*/ 4851399 h 4851399"/>
              <a:gd name="connsiteX7" fmla="*/ 0 w 3104248"/>
              <a:gd name="connsiteY7" fmla="*/ 4540974 h 4851399"/>
              <a:gd name="connsiteX8" fmla="*/ 0 w 3104248"/>
              <a:gd name="connsiteY8" fmla="*/ 310425 h 4851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04248" h="4851399">
                <a:moveTo>
                  <a:pt x="0" y="310425"/>
                </a:moveTo>
                <a:cubicBezTo>
                  <a:pt x="0" y="138982"/>
                  <a:pt x="138982" y="0"/>
                  <a:pt x="310425" y="0"/>
                </a:cubicBezTo>
                <a:lnTo>
                  <a:pt x="2793823" y="0"/>
                </a:lnTo>
                <a:cubicBezTo>
                  <a:pt x="2965266" y="0"/>
                  <a:pt x="3104248" y="138982"/>
                  <a:pt x="3104248" y="310425"/>
                </a:cubicBezTo>
                <a:lnTo>
                  <a:pt x="3104248" y="4540974"/>
                </a:lnTo>
                <a:cubicBezTo>
                  <a:pt x="3104248" y="4712417"/>
                  <a:pt x="2965266" y="4851399"/>
                  <a:pt x="2793823" y="4851399"/>
                </a:cubicBezTo>
                <a:lnTo>
                  <a:pt x="310425" y="4851399"/>
                </a:lnTo>
                <a:cubicBezTo>
                  <a:pt x="138982" y="4851399"/>
                  <a:pt x="0" y="4712417"/>
                  <a:pt x="0" y="4540974"/>
                </a:cubicBezTo>
                <a:lnTo>
                  <a:pt x="0" y="310425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247650" rIns="247650" bIns="3643630" numCol="1" spcCol="1270" anchor="ctr" anchorCtr="1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6500" kern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AF63FB-683A-9C4A-A920-9A20573761F9}"/>
              </a:ext>
            </a:extLst>
          </p:cNvPr>
          <p:cNvSpPr txBox="1"/>
          <p:nvPr/>
        </p:nvSpPr>
        <p:spPr>
          <a:xfrm>
            <a:off x="1225174" y="1821046"/>
            <a:ext cx="28632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/>
              <a:t>A1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E7BA18-7271-7D49-BEE9-8A51A1D4BE5E}"/>
              </a:ext>
            </a:extLst>
          </p:cNvPr>
          <p:cNvSpPr txBox="1"/>
          <p:nvPr/>
        </p:nvSpPr>
        <p:spPr>
          <a:xfrm>
            <a:off x="4628921" y="1845834"/>
            <a:ext cx="28632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/>
              <a:t>B1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F9BE37-C5A8-214F-AB84-CB8FAC7D3348}"/>
              </a:ext>
            </a:extLst>
          </p:cNvPr>
          <p:cNvSpPr txBox="1"/>
          <p:nvPr/>
        </p:nvSpPr>
        <p:spPr>
          <a:xfrm>
            <a:off x="1240475" y="4431872"/>
            <a:ext cx="28632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/>
              <a:t>A2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C763BF-3756-A54E-89F7-108960632FCC}"/>
              </a:ext>
            </a:extLst>
          </p:cNvPr>
          <p:cNvSpPr txBox="1"/>
          <p:nvPr/>
        </p:nvSpPr>
        <p:spPr>
          <a:xfrm>
            <a:off x="4559849" y="4431872"/>
            <a:ext cx="28632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/>
              <a:t>B2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7FF247-46C3-8F4B-A19F-DE6A28EB2CA5}"/>
              </a:ext>
            </a:extLst>
          </p:cNvPr>
          <p:cNvSpPr txBox="1"/>
          <p:nvPr/>
        </p:nvSpPr>
        <p:spPr>
          <a:xfrm>
            <a:off x="7895891" y="2550934"/>
            <a:ext cx="286327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dirty="0"/>
              <a:t>C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79C432-D379-A044-8FF9-051ECAADEE8B}"/>
              </a:ext>
            </a:extLst>
          </p:cNvPr>
          <p:cNvGrpSpPr/>
          <p:nvPr/>
        </p:nvGrpSpPr>
        <p:grpSpPr>
          <a:xfrm>
            <a:off x="1119988" y="1528762"/>
            <a:ext cx="3104248" cy="4851399"/>
            <a:chOff x="1119988" y="1528762"/>
            <a:chExt cx="3104248" cy="4851399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A2A93EE-8240-F94E-B406-E054D57E030E}"/>
                </a:ext>
              </a:extLst>
            </p:cNvPr>
            <p:cNvSpPr/>
            <p:nvPr/>
          </p:nvSpPr>
          <p:spPr>
            <a:xfrm>
              <a:off x="1119988" y="1528762"/>
              <a:ext cx="3104248" cy="4851399"/>
            </a:xfrm>
            <a:custGeom>
              <a:avLst/>
              <a:gdLst>
                <a:gd name="connsiteX0" fmla="*/ 0 w 3104248"/>
                <a:gd name="connsiteY0" fmla="*/ 310425 h 4851399"/>
                <a:gd name="connsiteX1" fmla="*/ 310425 w 3104248"/>
                <a:gd name="connsiteY1" fmla="*/ 0 h 4851399"/>
                <a:gd name="connsiteX2" fmla="*/ 2793823 w 3104248"/>
                <a:gd name="connsiteY2" fmla="*/ 0 h 4851399"/>
                <a:gd name="connsiteX3" fmla="*/ 3104248 w 3104248"/>
                <a:gd name="connsiteY3" fmla="*/ 310425 h 4851399"/>
                <a:gd name="connsiteX4" fmla="*/ 3104248 w 3104248"/>
                <a:gd name="connsiteY4" fmla="*/ 4540974 h 4851399"/>
                <a:gd name="connsiteX5" fmla="*/ 2793823 w 3104248"/>
                <a:gd name="connsiteY5" fmla="*/ 4851399 h 4851399"/>
                <a:gd name="connsiteX6" fmla="*/ 310425 w 3104248"/>
                <a:gd name="connsiteY6" fmla="*/ 4851399 h 4851399"/>
                <a:gd name="connsiteX7" fmla="*/ 0 w 3104248"/>
                <a:gd name="connsiteY7" fmla="*/ 4540974 h 4851399"/>
                <a:gd name="connsiteX8" fmla="*/ 0 w 3104248"/>
                <a:gd name="connsiteY8" fmla="*/ 310425 h 4851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04248" h="4851399">
                  <a:moveTo>
                    <a:pt x="0" y="310425"/>
                  </a:moveTo>
                  <a:cubicBezTo>
                    <a:pt x="0" y="138982"/>
                    <a:pt x="138982" y="0"/>
                    <a:pt x="310425" y="0"/>
                  </a:cubicBezTo>
                  <a:lnTo>
                    <a:pt x="2793823" y="0"/>
                  </a:lnTo>
                  <a:cubicBezTo>
                    <a:pt x="2965266" y="0"/>
                    <a:pt x="3104248" y="138982"/>
                    <a:pt x="3104248" y="310425"/>
                  </a:cubicBezTo>
                  <a:lnTo>
                    <a:pt x="3104248" y="4540974"/>
                  </a:lnTo>
                  <a:cubicBezTo>
                    <a:pt x="3104248" y="4712417"/>
                    <a:pt x="2965266" y="4851399"/>
                    <a:pt x="2793823" y="4851399"/>
                  </a:cubicBezTo>
                  <a:lnTo>
                    <a:pt x="310425" y="4851399"/>
                  </a:lnTo>
                  <a:cubicBezTo>
                    <a:pt x="138982" y="4851399"/>
                    <a:pt x="0" y="4712417"/>
                    <a:pt x="0" y="4540974"/>
                  </a:cubicBezTo>
                  <a:lnTo>
                    <a:pt x="0" y="310425"/>
                  </a:lnTo>
                  <a:close/>
                </a:path>
              </a:pathLst>
            </a:cu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0" tIns="247650" rIns="247650" bIns="3643630" numCol="1" spcCol="1270" anchor="ctr" anchorCtr="1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E55FFE-511A-9A4B-990D-1C5FF88174B3}"/>
                </a:ext>
              </a:extLst>
            </p:cNvPr>
            <p:cNvSpPr txBox="1"/>
            <p:nvPr/>
          </p:nvSpPr>
          <p:spPr>
            <a:xfrm>
              <a:off x="2133269" y="2550933"/>
              <a:ext cx="1077685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0" dirty="0"/>
                <a:t>A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FA1E515-22C2-F040-865F-7E624C9A26CB}"/>
              </a:ext>
            </a:extLst>
          </p:cNvPr>
          <p:cNvGrpSpPr/>
          <p:nvPr/>
        </p:nvGrpSpPr>
        <p:grpSpPr>
          <a:xfrm>
            <a:off x="4457056" y="1528762"/>
            <a:ext cx="3104248" cy="4851399"/>
            <a:chOff x="4457056" y="1528762"/>
            <a:chExt cx="3104248" cy="4851399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532F63F-7812-DB4B-921C-525E2E695581}"/>
                </a:ext>
              </a:extLst>
            </p:cNvPr>
            <p:cNvSpPr/>
            <p:nvPr/>
          </p:nvSpPr>
          <p:spPr>
            <a:xfrm>
              <a:off x="4457056" y="1528762"/>
              <a:ext cx="3104248" cy="4851399"/>
            </a:xfrm>
            <a:custGeom>
              <a:avLst/>
              <a:gdLst>
                <a:gd name="connsiteX0" fmla="*/ 0 w 3104248"/>
                <a:gd name="connsiteY0" fmla="*/ 310425 h 4851399"/>
                <a:gd name="connsiteX1" fmla="*/ 310425 w 3104248"/>
                <a:gd name="connsiteY1" fmla="*/ 0 h 4851399"/>
                <a:gd name="connsiteX2" fmla="*/ 2793823 w 3104248"/>
                <a:gd name="connsiteY2" fmla="*/ 0 h 4851399"/>
                <a:gd name="connsiteX3" fmla="*/ 3104248 w 3104248"/>
                <a:gd name="connsiteY3" fmla="*/ 310425 h 4851399"/>
                <a:gd name="connsiteX4" fmla="*/ 3104248 w 3104248"/>
                <a:gd name="connsiteY4" fmla="*/ 4540974 h 4851399"/>
                <a:gd name="connsiteX5" fmla="*/ 2793823 w 3104248"/>
                <a:gd name="connsiteY5" fmla="*/ 4851399 h 4851399"/>
                <a:gd name="connsiteX6" fmla="*/ 310425 w 3104248"/>
                <a:gd name="connsiteY6" fmla="*/ 4851399 h 4851399"/>
                <a:gd name="connsiteX7" fmla="*/ 0 w 3104248"/>
                <a:gd name="connsiteY7" fmla="*/ 4540974 h 4851399"/>
                <a:gd name="connsiteX8" fmla="*/ 0 w 3104248"/>
                <a:gd name="connsiteY8" fmla="*/ 310425 h 4851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04248" h="4851399">
                  <a:moveTo>
                    <a:pt x="0" y="310425"/>
                  </a:moveTo>
                  <a:cubicBezTo>
                    <a:pt x="0" y="138982"/>
                    <a:pt x="138982" y="0"/>
                    <a:pt x="310425" y="0"/>
                  </a:cubicBezTo>
                  <a:lnTo>
                    <a:pt x="2793823" y="0"/>
                  </a:lnTo>
                  <a:cubicBezTo>
                    <a:pt x="2965266" y="0"/>
                    <a:pt x="3104248" y="138982"/>
                    <a:pt x="3104248" y="310425"/>
                  </a:cubicBezTo>
                  <a:lnTo>
                    <a:pt x="3104248" y="4540974"/>
                  </a:lnTo>
                  <a:cubicBezTo>
                    <a:pt x="3104248" y="4712417"/>
                    <a:pt x="2965266" y="4851399"/>
                    <a:pt x="2793823" y="4851399"/>
                  </a:cubicBezTo>
                  <a:lnTo>
                    <a:pt x="310425" y="4851399"/>
                  </a:lnTo>
                  <a:cubicBezTo>
                    <a:pt x="138982" y="4851399"/>
                    <a:pt x="0" y="4712417"/>
                    <a:pt x="0" y="4540974"/>
                  </a:cubicBezTo>
                  <a:lnTo>
                    <a:pt x="0" y="310425"/>
                  </a:lnTo>
                  <a:close/>
                </a:path>
              </a:pathLst>
            </a:cu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0" tIns="247650" rIns="247650" bIns="364363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0D474E-EA5D-6441-BA2A-3A63591E5510}"/>
                </a:ext>
              </a:extLst>
            </p:cNvPr>
            <p:cNvSpPr txBox="1"/>
            <p:nvPr/>
          </p:nvSpPr>
          <p:spPr>
            <a:xfrm>
              <a:off x="5470337" y="2550933"/>
              <a:ext cx="1077685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0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139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31BFE0-D096-1346-8620-64681A1821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7488" y="168275"/>
            <a:ext cx="11685354" cy="903288"/>
          </a:xfrm>
        </p:spPr>
        <p:txBody>
          <a:bodyPr/>
          <a:lstStyle/>
          <a:p>
            <a:r>
              <a:rPr lang="en-US" dirty="0"/>
              <a:t>The Data: 3 Unique Hospitals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9807B9D-A50A-C04F-A289-74C22389C5DB}"/>
              </a:ext>
            </a:extLst>
          </p:cNvPr>
          <p:cNvSpPr txBox="1">
            <a:spLocks/>
          </p:cNvSpPr>
          <p:nvPr/>
        </p:nvSpPr>
        <p:spPr>
          <a:xfrm>
            <a:off x="382772" y="1325563"/>
            <a:ext cx="10971028" cy="4851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itchFamily="2" charset="2"/>
              <a:buChar char="§"/>
            </a:pPr>
            <a:endParaRPr lang="en-US" sz="2800" i="1"/>
          </a:p>
          <a:p>
            <a:pPr lvl="1"/>
            <a:endParaRPr lang="en-US" sz="2800" i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72659C-E433-F949-9661-B3A19D95AE75}"/>
              </a:ext>
            </a:extLst>
          </p:cNvPr>
          <p:cNvSpPr/>
          <p:nvPr/>
        </p:nvSpPr>
        <p:spPr>
          <a:xfrm>
            <a:off x="365076" y="1123487"/>
            <a:ext cx="6557962" cy="2424838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08A70DD-7A4A-1A41-96D6-030976AE564B}"/>
              </a:ext>
            </a:extLst>
          </p:cNvPr>
          <p:cNvGrpSpPr/>
          <p:nvPr/>
        </p:nvGrpSpPr>
        <p:grpSpPr>
          <a:xfrm>
            <a:off x="2061371" y="1593103"/>
            <a:ext cx="9943422" cy="5112041"/>
            <a:chOff x="1064419" y="1430161"/>
            <a:chExt cx="9943422" cy="5112041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57BE070-DBD7-474F-A1DF-C71247A61523}"/>
                </a:ext>
              </a:extLst>
            </p:cNvPr>
            <p:cNvCxnSpPr>
              <a:cxnSpLocks/>
            </p:cNvCxnSpPr>
            <p:nvPr/>
          </p:nvCxnSpPr>
          <p:spPr>
            <a:xfrm>
              <a:off x="1064419" y="3993333"/>
              <a:ext cx="6640097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CB21A0F-9EB1-9D44-A82A-86E49E6B5C3E}"/>
                </a:ext>
              </a:extLst>
            </p:cNvPr>
            <p:cNvCxnSpPr>
              <a:cxnSpLocks/>
            </p:cNvCxnSpPr>
            <p:nvPr/>
          </p:nvCxnSpPr>
          <p:spPr>
            <a:xfrm>
              <a:off x="1064419" y="3991272"/>
              <a:ext cx="0" cy="255093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87A675-2378-A94A-A0EC-5FEF1FDCCE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421" y="6524919"/>
              <a:ext cx="9943420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F6C42CD-3EEF-7C4B-BCD5-80345592D2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990144" y="1430161"/>
              <a:ext cx="1" cy="5095173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E48C4B3-D246-E14E-AD12-3991CCFCF4A6}"/>
                </a:ext>
              </a:extLst>
            </p:cNvPr>
            <p:cNvCxnSpPr>
              <a:cxnSpLocks/>
            </p:cNvCxnSpPr>
            <p:nvPr/>
          </p:nvCxnSpPr>
          <p:spPr>
            <a:xfrm>
              <a:off x="7684655" y="1447029"/>
              <a:ext cx="3303325" cy="2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DAF2F16-C4BF-9742-8D91-64C4E85FEC95}"/>
                </a:ext>
              </a:extLst>
            </p:cNvPr>
            <p:cNvCxnSpPr>
              <a:cxnSpLocks/>
            </p:cNvCxnSpPr>
            <p:nvPr/>
          </p:nvCxnSpPr>
          <p:spPr>
            <a:xfrm>
              <a:off x="7704516" y="1446613"/>
              <a:ext cx="0" cy="2544659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Freeform 32">
            <a:extLst>
              <a:ext uri="{FF2B5EF4-FFF2-40B4-BE49-F238E27FC236}">
                <a16:creationId xmlns:a16="http://schemas.microsoft.com/office/drawing/2014/main" id="{EB9C78ED-AE41-5345-B034-2EEE1EA03523}"/>
              </a:ext>
            </a:extLst>
          </p:cNvPr>
          <p:cNvSpPr/>
          <p:nvPr/>
        </p:nvSpPr>
        <p:spPr>
          <a:xfrm>
            <a:off x="412453" y="1203226"/>
            <a:ext cx="3104248" cy="2265361"/>
          </a:xfrm>
          <a:custGeom>
            <a:avLst/>
            <a:gdLst>
              <a:gd name="connsiteX0" fmla="*/ 0 w 3104248"/>
              <a:gd name="connsiteY0" fmla="*/ 310425 h 4851399"/>
              <a:gd name="connsiteX1" fmla="*/ 310425 w 3104248"/>
              <a:gd name="connsiteY1" fmla="*/ 0 h 4851399"/>
              <a:gd name="connsiteX2" fmla="*/ 2793823 w 3104248"/>
              <a:gd name="connsiteY2" fmla="*/ 0 h 4851399"/>
              <a:gd name="connsiteX3" fmla="*/ 3104248 w 3104248"/>
              <a:gd name="connsiteY3" fmla="*/ 310425 h 4851399"/>
              <a:gd name="connsiteX4" fmla="*/ 3104248 w 3104248"/>
              <a:gd name="connsiteY4" fmla="*/ 4540974 h 4851399"/>
              <a:gd name="connsiteX5" fmla="*/ 2793823 w 3104248"/>
              <a:gd name="connsiteY5" fmla="*/ 4851399 h 4851399"/>
              <a:gd name="connsiteX6" fmla="*/ 310425 w 3104248"/>
              <a:gd name="connsiteY6" fmla="*/ 4851399 h 4851399"/>
              <a:gd name="connsiteX7" fmla="*/ 0 w 3104248"/>
              <a:gd name="connsiteY7" fmla="*/ 4540974 h 4851399"/>
              <a:gd name="connsiteX8" fmla="*/ 0 w 3104248"/>
              <a:gd name="connsiteY8" fmla="*/ 310425 h 4851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04248" h="4851399">
                <a:moveTo>
                  <a:pt x="0" y="310425"/>
                </a:moveTo>
                <a:cubicBezTo>
                  <a:pt x="0" y="138982"/>
                  <a:pt x="138982" y="0"/>
                  <a:pt x="310425" y="0"/>
                </a:cubicBezTo>
                <a:lnTo>
                  <a:pt x="2793823" y="0"/>
                </a:lnTo>
                <a:cubicBezTo>
                  <a:pt x="2965266" y="0"/>
                  <a:pt x="3104248" y="138982"/>
                  <a:pt x="3104248" y="310425"/>
                </a:cubicBezTo>
                <a:lnTo>
                  <a:pt x="3104248" y="4540974"/>
                </a:lnTo>
                <a:cubicBezTo>
                  <a:pt x="3104248" y="4712417"/>
                  <a:pt x="2965266" y="4851399"/>
                  <a:pt x="2793823" y="4851399"/>
                </a:cubicBezTo>
                <a:lnTo>
                  <a:pt x="310425" y="4851399"/>
                </a:lnTo>
                <a:cubicBezTo>
                  <a:pt x="138982" y="4851399"/>
                  <a:pt x="0" y="4712417"/>
                  <a:pt x="0" y="4540974"/>
                </a:cubicBezTo>
                <a:lnTo>
                  <a:pt x="0" y="310425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247650" rIns="247650" bIns="3643630" numCol="1" spcCol="1270" anchor="ctr" anchorCtr="1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6500" kern="1200" dirty="0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DB873EA8-D185-3C4F-92CB-D8773F9377D6}"/>
              </a:ext>
            </a:extLst>
          </p:cNvPr>
          <p:cNvSpPr/>
          <p:nvPr/>
        </p:nvSpPr>
        <p:spPr>
          <a:xfrm>
            <a:off x="3749521" y="1203226"/>
            <a:ext cx="3104248" cy="2265361"/>
          </a:xfrm>
          <a:custGeom>
            <a:avLst/>
            <a:gdLst>
              <a:gd name="connsiteX0" fmla="*/ 0 w 3104248"/>
              <a:gd name="connsiteY0" fmla="*/ 310425 h 4851399"/>
              <a:gd name="connsiteX1" fmla="*/ 310425 w 3104248"/>
              <a:gd name="connsiteY1" fmla="*/ 0 h 4851399"/>
              <a:gd name="connsiteX2" fmla="*/ 2793823 w 3104248"/>
              <a:gd name="connsiteY2" fmla="*/ 0 h 4851399"/>
              <a:gd name="connsiteX3" fmla="*/ 3104248 w 3104248"/>
              <a:gd name="connsiteY3" fmla="*/ 310425 h 4851399"/>
              <a:gd name="connsiteX4" fmla="*/ 3104248 w 3104248"/>
              <a:gd name="connsiteY4" fmla="*/ 4540974 h 4851399"/>
              <a:gd name="connsiteX5" fmla="*/ 2793823 w 3104248"/>
              <a:gd name="connsiteY5" fmla="*/ 4851399 h 4851399"/>
              <a:gd name="connsiteX6" fmla="*/ 310425 w 3104248"/>
              <a:gd name="connsiteY6" fmla="*/ 4851399 h 4851399"/>
              <a:gd name="connsiteX7" fmla="*/ 0 w 3104248"/>
              <a:gd name="connsiteY7" fmla="*/ 4540974 h 4851399"/>
              <a:gd name="connsiteX8" fmla="*/ 0 w 3104248"/>
              <a:gd name="connsiteY8" fmla="*/ 310425 h 4851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04248" h="4851399">
                <a:moveTo>
                  <a:pt x="0" y="310425"/>
                </a:moveTo>
                <a:cubicBezTo>
                  <a:pt x="0" y="138982"/>
                  <a:pt x="138982" y="0"/>
                  <a:pt x="310425" y="0"/>
                </a:cubicBezTo>
                <a:lnTo>
                  <a:pt x="2793823" y="0"/>
                </a:lnTo>
                <a:cubicBezTo>
                  <a:pt x="2965266" y="0"/>
                  <a:pt x="3104248" y="138982"/>
                  <a:pt x="3104248" y="310425"/>
                </a:cubicBezTo>
                <a:lnTo>
                  <a:pt x="3104248" y="4540974"/>
                </a:lnTo>
                <a:cubicBezTo>
                  <a:pt x="3104248" y="4712417"/>
                  <a:pt x="2965266" y="4851399"/>
                  <a:pt x="2793823" y="4851399"/>
                </a:cubicBezTo>
                <a:lnTo>
                  <a:pt x="310425" y="4851399"/>
                </a:lnTo>
                <a:cubicBezTo>
                  <a:pt x="138982" y="4851399"/>
                  <a:pt x="0" y="4712417"/>
                  <a:pt x="0" y="4540974"/>
                </a:cubicBezTo>
                <a:lnTo>
                  <a:pt x="0" y="310425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247650" rIns="247650" bIns="3643630" numCol="1" spcCol="1270" anchor="ctr" anchorCtr="1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6500" kern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D64C54-2C82-6F4B-948D-2F95BA6BE0D6}"/>
              </a:ext>
            </a:extLst>
          </p:cNvPr>
          <p:cNvSpPr txBox="1"/>
          <p:nvPr/>
        </p:nvSpPr>
        <p:spPr>
          <a:xfrm>
            <a:off x="517639" y="1495510"/>
            <a:ext cx="28632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/>
              <a:t>A1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CCD876-9D13-4440-A4B1-C712F0B30D75}"/>
              </a:ext>
            </a:extLst>
          </p:cNvPr>
          <p:cNvSpPr txBox="1"/>
          <p:nvPr/>
        </p:nvSpPr>
        <p:spPr>
          <a:xfrm>
            <a:off x="3921386" y="1520298"/>
            <a:ext cx="28632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/>
              <a:t>B1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D3AD89F-BFBB-7C4C-8E08-787E78E46A15}"/>
              </a:ext>
            </a:extLst>
          </p:cNvPr>
          <p:cNvGrpSpPr/>
          <p:nvPr/>
        </p:nvGrpSpPr>
        <p:grpSpPr>
          <a:xfrm>
            <a:off x="2121491" y="1721156"/>
            <a:ext cx="9778384" cy="4851399"/>
            <a:chOff x="1118793" y="1325562"/>
            <a:chExt cx="9778384" cy="4851399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99D2DCD0-EAE9-224D-AC5D-49A8A529491F}"/>
                </a:ext>
              </a:extLst>
            </p:cNvPr>
            <p:cNvSpPr/>
            <p:nvPr/>
          </p:nvSpPr>
          <p:spPr>
            <a:xfrm>
              <a:off x="1118793" y="3911600"/>
              <a:ext cx="3104248" cy="2265361"/>
            </a:xfrm>
            <a:custGeom>
              <a:avLst/>
              <a:gdLst>
                <a:gd name="connsiteX0" fmla="*/ 0 w 3104248"/>
                <a:gd name="connsiteY0" fmla="*/ 310425 h 4851399"/>
                <a:gd name="connsiteX1" fmla="*/ 310425 w 3104248"/>
                <a:gd name="connsiteY1" fmla="*/ 0 h 4851399"/>
                <a:gd name="connsiteX2" fmla="*/ 2793823 w 3104248"/>
                <a:gd name="connsiteY2" fmla="*/ 0 h 4851399"/>
                <a:gd name="connsiteX3" fmla="*/ 3104248 w 3104248"/>
                <a:gd name="connsiteY3" fmla="*/ 310425 h 4851399"/>
                <a:gd name="connsiteX4" fmla="*/ 3104248 w 3104248"/>
                <a:gd name="connsiteY4" fmla="*/ 4540974 h 4851399"/>
                <a:gd name="connsiteX5" fmla="*/ 2793823 w 3104248"/>
                <a:gd name="connsiteY5" fmla="*/ 4851399 h 4851399"/>
                <a:gd name="connsiteX6" fmla="*/ 310425 w 3104248"/>
                <a:gd name="connsiteY6" fmla="*/ 4851399 h 4851399"/>
                <a:gd name="connsiteX7" fmla="*/ 0 w 3104248"/>
                <a:gd name="connsiteY7" fmla="*/ 4540974 h 4851399"/>
                <a:gd name="connsiteX8" fmla="*/ 0 w 3104248"/>
                <a:gd name="connsiteY8" fmla="*/ 310425 h 4851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04248" h="4851399">
                  <a:moveTo>
                    <a:pt x="0" y="310425"/>
                  </a:moveTo>
                  <a:cubicBezTo>
                    <a:pt x="0" y="138982"/>
                    <a:pt x="138982" y="0"/>
                    <a:pt x="310425" y="0"/>
                  </a:cubicBezTo>
                  <a:lnTo>
                    <a:pt x="2793823" y="0"/>
                  </a:lnTo>
                  <a:cubicBezTo>
                    <a:pt x="2965266" y="0"/>
                    <a:pt x="3104248" y="138982"/>
                    <a:pt x="3104248" y="310425"/>
                  </a:cubicBezTo>
                  <a:lnTo>
                    <a:pt x="3104248" y="4540974"/>
                  </a:lnTo>
                  <a:cubicBezTo>
                    <a:pt x="3104248" y="4712417"/>
                    <a:pt x="2965266" y="4851399"/>
                    <a:pt x="2793823" y="4851399"/>
                  </a:cubicBezTo>
                  <a:lnTo>
                    <a:pt x="310425" y="4851399"/>
                  </a:lnTo>
                  <a:cubicBezTo>
                    <a:pt x="138982" y="4851399"/>
                    <a:pt x="0" y="4712417"/>
                    <a:pt x="0" y="4540974"/>
                  </a:cubicBezTo>
                  <a:lnTo>
                    <a:pt x="0" y="310425"/>
                  </a:lnTo>
                  <a:close/>
                </a:path>
              </a:pathLst>
            </a:cu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0" tIns="247650" rIns="247650" bIns="3643630" numCol="1" spcCol="1270" anchor="ctr" anchorCtr="1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0C8B0C8-D191-414E-BDF4-BDABAB7C50E6}"/>
                </a:ext>
              </a:extLst>
            </p:cNvPr>
            <p:cNvSpPr/>
            <p:nvPr/>
          </p:nvSpPr>
          <p:spPr>
            <a:xfrm>
              <a:off x="7792929" y="1325562"/>
              <a:ext cx="3104248" cy="4851399"/>
            </a:xfrm>
            <a:custGeom>
              <a:avLst/>
              <a:gdLst>
                <a:gd name="connsiteX0" fmla="*/ 0 w 3104248"/>
                <a:gd name="connsiteY0" fmla="*/ 310425 h 4851399"/>
                <a:gd name="connsiteX1" fmla="*/ 310425 w 3104248"/>
                <a:gd name="connsiteY1" fmla="*/ 0 h 4851399"/>
                <a:gd name="connsiteX2" fmla="*/ 2793823 w 3104248"/>
                <a:gd name="connsiteY2" fmla="*/ 0 h 4851399"/>
                <a:gd name="connsiteX3" fmla="*/ 3104248 w 3104248"/>
                <a:gd name="connsiteY3" fmla="*/ 310425 h 4851399"/>
                <a:gd name="connsiteX4" fmla="*/ 3104248 w 3104248"/>
                <a:gd name="connsiteY4" fmla="*/ 4540974 h 4851399"/>
                <a:gd name="connsiteX5" fmla="*/ 2793823 w 3104248"/>
                <a:gd name="connsiteY5" fmla="*/ 4851399 h 4851399"/>
                <a:gd name="connsiteX6" fmla="*/ 310425 w 3104248"/>
                <a:gd name="connsiteY6" fmla="*/ 4851399 h 4851399"/>
                <a:gd name="connsiteX7" fmla="*/ 0 w 3104248"/>
                <a:gd name="connsiteY7" fmla="*/ 4540974 h 4851399"/>
                <a:gd name="connsiteX8" fmla="*/ 0 w 3104248"/>
                <a:gd name="connsiteY8" fmla="*/ 310425 h 4851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04248" h="4851399">
                  <a:moveTo>
                    <a:pt x="0" y="310425"/>
                  </a:moveTo>
                  <a:cubicBezTo>
                    <a:pt x="0" y="138982"/>
                    <a:pt x="138982" y="0"/>
                    <a:pt x="310425" y="0"/>
                  </a:cubicBezTo>
                  <a:lnTo>
                    <a:pt x="2793823" y="0"/>
                  </a:lnTo>
                  <a:cubicBezTo>
                    <a:pt x="2965266" y="0"/>
                    <a:pt x="3104248" y="138982"/>
                    <a:pt x="3104248" y="310425"/>
                  </a:cubicBezTo>
                  <a:lnTo>
                    <a:pt x="3104248" y="4540974"/>
                  </a:lnTo>
                  <a:cubicBezTo>
                    <a:pt x="3104248" y="4712417"/>
                    <a:pt x="2965266" y="4851399"/>
                    <a:pt x="2793823" y="4851399"/>
                  </a:cubicBezTo>
                  <a:lnTo>
                    <a:pt x="310425" y="4851399"/>
                  </a:lnTo>
                  <a:cubicBezTo>
                    <a:pt x="138982" y="4851399"/>
                    <a:pt x="0" y="4712417"/>
                    <a:pt x="0" y="4540974"/>
                  </a:cubicBezTo>
                  <a:lnTo>
                    <a:pt x="0" y="310425"/>
                  </a:lnTo>
                  <a:close/>
                </a:path>
              </a:pathLst>
            </a:cu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0" tIns="247650" rIns="247650" bIns="364363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 dirty="0"/>
            </a:p>
          </p:txBody>
        </p:sp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D8A118B2-AAE2-1943-B4D6-8356831F22DD}"/>
              </a:ext>
            </a:extLst>
          </p:cNvPr>
          <p:cNvSpPr/>
          <p:nvPr/>
        </p:nvSpPr>
        <p:spPr>
          <a:xfrm>
            <a:off x="5458559" y="4307194"/>
            <a:ext cx="3104248" cy="2265361"/>
          </a:xfrm>
          <a:custGeom>
            <a:avLst/>
            <a:gdLst>
              <a:gd name="connsiteX0" fmla="*/ 0 w 3104248"/>
              <a:gd name="connsiteY0" fmla="*/ 310425 h 4851399"/>
              <a:gd name="connsiteX1" fmla="*/ 310425 w 3104248"/>
              <a:gd name="connsiteY1" fmla="*/ 0 h 4851399"/>
              <a:gd name="connsiteX2" fmla="*/ 2793823 w 3104248"/>
              <a:gd name="connsiteY2" fmla="*/ 0 h 4851399"/>
              <a:gd name="connsiteX3" fmla="*/ 3104248 w 3104248"/>
              <a:gd name="connsiteY3" fmla="*/ 310425 h 4851399"/>
              <a:gd name="connsiteX4" fmla="*/ 3104248 w 3104248"/>
              <a:gd name="connsiteY4" fmla="*/ 4540974 h 4851399"/>
              <a:gd name="connsiteX5" fmla="*/ 2793823 w 3104248"/>
              <a:gd name="connsiteY5" fmla="*/ 4851399 h 4851399"/>
              <a:gd name="connsiteX6" fmla="*/ 310425 w 3104248"/>
              <a:gd name="connsiteY6" fmla="*/ 4851399 h 4851399"/>
              <a:gd name="connsiteX7" fmla="*/ 0 w 3104248"/>
              <a:gd name="connsiteY7" fmla="*/ 4540974 h 4851399"/>
              <a:gd name="connsiteX8" fmla="*/ 0 w 3104248"/>
              <a:gd name="connsiteY8" fmla="*/ 310425 h 4851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04248" h="4851399">
                <a:moveTo>
                  <a:pt x="0" y="310425"/>
                </a:moveTo>
                <a:cubicBezTo>
                  <a:pt x="0" y="138982"/>
                  <a:pt x="138982" y="0"/>
                  <a:pt x="310425" y="0"/>
                </a:cubicBezTo>
                <a:lnTo>
                  <a:pt x="2793823" y="0"/>
                </a:lnTo>
                <a:cubicBezTo>
                  <a:pt x="2965266" y="0"/>
                  <a:pt x="3104248" y="138982"/>
                  <a:pt x="3104248" y="310425"/>
                </a:cubicBezTo>
                <a:lnTo>
                  <a:pt x="3104248" y="4540974"/>
                </a:lnTo>
                <a:cubicBezTo>
                  <a:pt x="3104248" y="4712417"/>
                  <a:pt x="2965266" y="4851399"/>
                  <a:pt x="2793823" y="4851399"/>
                </a:cubicBezTo>
                <a:lnTo>
                  <a:pt x="310425" y="4851399"/>
                </a:lnTo>
                <a:cubicBezTo>
                  <a:pt x="138982" y="4851399"/>
                  <a:pt x="0" y="4712417"/>
                  <a:pt x="0" y="4540974"/>
                </a:cubicBezTo>
                <a:lnTo>
                  <a:pt x="0" y="310425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247650" rIns="247650" bIns="3643630" numCol="1" spcCol="1270" anchor="ctr" anchorCtr="1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6500" kern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16801B-347A-9141-9D9F-9C51C751D1C7}"/>
              </a:ext>
            </a:extLst>
          </p:cNvPr>
          <p:cNvSpPr txBox="1"/>
          <p:nvPr/>
        </p:nvSpPr>
        <p:spPr>
          <a:xfrm>
            <a:off x="2241978" y="4624266"/>
            <a:ext cx="28632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/>
              <a:t>A2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C694D5F-39DF-2946-AA8A-AF0BDBDED215}"/>
              </a:ext>
            </a:extLst>
          </p:cNvPr>
          <p:cNvSpPr txBox="1"/>
          <p:nvPr/>
        </p:nvSpPr>
        <p:spPr>
          <a:xfrm>
            <a:off x="5561352" y="4624266"/>
            <a:ext cx="28632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/>
              <a:t>B2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B9E2BAF-95F4-5F4D-BF03-C144D3D37BDD}"/>
              </a:ext>
            </a:extLst>
          </p:cNvPr>
          <p:cNvSpPr txBox="1"/>
          <p:nvPr/>
        </p:nvSpPr>
        <p:spPr>
          <a:xfrm>
            <a:off x="8897394" y="2743328"/>
            <a:ext cx="286327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dirty="0"/>
              <a:t>C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BB3046-6536-934B-B652-54DB17CBF71C}"/>
              </a:ext>
            </a:extLst>
          </p:cNvPr>
          <p:cNvSpPr txBox="1"/>
          <p:nvPr/>
        </p:nvSpPr>
        <p:spPr>
          <a:xfrm>
            <a:off x="193086" y="4566324"/>
            <a:ext cx="1279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Training</a:t>
            </a:r>
          </a:p>
          <a:p>
            <a:endParaRPr lang="en-US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9574C0E-AE05-EE43-89AC-7B2F000F7E92}"/>
              </a:ext>
            </a:extLst>
          </p:cNvPr>
          <p:cNvCxnSpPr>
            <a:cxnSpLocks/>
          </p:cNvCxnSpPr>
          <p:nvPr/>
        </p:nvCxnSpPr>
        <p:spPr>
          <a:xfrm flipV="1">
            <a:off x="869591" y="3677228"/>
            <a:ext cx="408032" cy="969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36A3CFA-1F77-FC47-A16B-763D9B34AD8F}"/>
              </a:ext>
            </a:extLst>
          </p:cNvPr>
          <p:cNvSpPr txBox="1"/>
          <p:nvPr/>
        </p:nvSpPr>
        <p:spPr>
          <a:xfrm>
            <a:off x="9485927" y="1156525"/>
            <a:ext cx="22030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Validation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097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716</TotalTime>
  <Words>1506</Words>
  <Application>Microsoft Macintosh PowerPoint</Application>
  <PresentationFormat>Widescreen</PresentationFormat>
  <Paragraphs>280</Paragraphs>
  <Slides>41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CMU Sans Serif Medium</vt:lpstr>
      <vt:lpstr>Wingdings</vt:lpstr>
      <vt:lpstr>Office Theme</vt:lpstr>
      <vt:lpstr>The Signature-based Model for Early Detection of Sepsis from ICU Data 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Early Prediction of Sepsis from Clinical Data</dc:title>
  <dc:creator>James Morrill</dc:creator>
  <cp:lastModifiedBy>James Morrill</cp:lastModifiedBy>
  <cp:revision>48</cp:revision>
  <dcterms:created xsi:type="dcterms:W3CDTF">2019-09-26T14:22:47Z</dcterms:created>
  <dcterms:modified xsi:type="dcterms:W3CDTF">2019-09-30T10:15:14Z</dcterms:modified>
</cp:coreProperties>
</file>